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62" r:id="rId8"/>
    <p:sldId id="272" r:id="rId9"/>
    <p:sldId id="273" r:id="rId10"/>
    <p:sldId id="274" r:id="rId11"/>
    <p:sldId id="277" r:id="rId12"/>
    <p:sldId id="270" r:id="rId13"/>
    <p:sldId id="269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765F-B36E-47B1-BA4A-6BC5238112CE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C2BC-A85C-4506-BB87-1BA390AF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57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5jw3T3Jy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81"/>
            <a:ext cx="7772400" cy="1118419"/>
          </a:xfrm>
        </p:spPr>
        <p:txBody>
          <a:bodyPr/>
          <a:lstStyle/>
          <a:p>
            <a:r>
              <a:rPr lang="en-US" sz="6000" dirty="0" smtClean="0">
                <a:latin typeface="AR BLANCA" pitchFamily="2" charset="0"/>
              </a:rPr>
              <a:t>Brazil</a:t>
            </a:r>
            <a:endParaRPr lang="en-US" dirty="0">
              <a:latin typeface="AR BLAN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6172200"/>
            <a:ext cx="44958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Geography &amp; Demographics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65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 BLANCA" pitchFamily="2" charset="0"/>
              </a:rPr>
              <a:t>Portuguese </a:t>
            </a:r>
            <a:r>
              <a:rPr lang="en-US" sz="4000" dirty="0" smtClean="0">
                <a:latin typeface="AR BLANCA" pitchFamily="2" charset="0"/>
              </a:rPr>
              <a:t>Language—</a:t>
            </a:r>
            <a:br>
              <a:rPr lang="en-US" sz="4000" dirty="0" smtClean="0">
                <a:latin typeface="AR BLANCA" pitchFamily="2" charset="0"/>
              </a:rPr>
            </a:br>
            <a:r>
              <a:rPr lang="en-US" sz="4000" dirty="0" smtClean="0">
                <a:latin typeface="AR BLANCA" pitchFamily="2" charset="0"/>
              </a:rPr>
              <a:t>Fostering </a:t>
            </a:r>
            <a:r>
              <a:rPr lang="en-US" sz="4000" dirty="0" smtClean="0">
                <a:latin typeface="AR BLANCA" pitchFamily="2" charset="0"/>
              </a:rPr>
              <a:t>National Unity</a:t>
            </a:r>
            <a:endParaRPr lang="en-US" sz="4000" dirty="0">
              <a:latin typeface="AR BLANCA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257800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81703"/>
            <a:ext cx="2767864" cy="207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44" y="2202225"/>
            <a:ext cx="3363338" cy="160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6200" y="4075599"/>
            <a:ext cx="8915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prstClr val="white"/>
                </a:solidFill>
              </a:rPr>
              <a:t>11 dialects </a:t>
            </a:r>
            <a:r>
              <a:rPr lang="en-US" sz="2000" i="1" dirty="0" smtClean="0">
                <a:solidFill>
                  <a:prstClr val="white"/>
                </a:solidFill>
              </a:rPr>
              <a:t>of Portuguese</a:t>
            </a:r>
            <a:endParaRPr lang="en-US" sz="2000" b="1" i="1" dirty="0" smtClean="0">
              <a:solidFill>
                <a:prstClr val="white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Influenced </a:t>
            </a:r>
            <a:r>
              <a:rPr lang="en-US" sz="2000" i="1" dirty="0" smtClean="0">
                <a:solidFill>
                  <a:prstClr val="white"/>
                </a:solidFill>
              </a:rPr>
              <a:t>by </a:t>
            </a:r>
            <a:r>
              <a:rPr lang="en-US" sz="2000" b="1" i="1" dirty="0" smtClean="0">
                <a:solidFill>
                  <a:prstClr val="white"/>
                </a:solidFill>
              </a:rPr>
              <a:t>Amerindian and African languages</a:t>
            </a:r>
            <a:r>
              <a:rPr lang="en-US" sz="2000" i="1" dirty="0" smtClean="0">
                <a:solidFill>
                  <a:prstClr val="white"/>
                </a:solidFill>
              </a:rPr>
              <a:t>, creating differences between Portuguese spoken in Brazil and that of other Portuguese speaking countries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This </a:t>
            </a:r>
            <a:r>
              <a:rPr lang="en-US" sz="2000" i="1" dirty="0" smtClean="0">
                <a:solidFill>
                  <a:prstClr val="white"/>
                </a:solidFill>
              </a:rPr>
              <a:t>divide was heightened by introduction of words for </a:t>
            </a:r>
            <a:r>
              <a:rPr lang="en-US" sz="2000" b="1" i="1" dirty="0" smtClean="0">
                <a:solidFill>
                  <a:prstClr val="white"/>
                </a:solidFill>
              </a:rPr>
              <a:t>technological innovations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prstClr val="white"/>
                </a:solidFill>
              </a:rPr>
              <a:t>210</a:t>
            </a:r>
            <a:r>
              <a:rPr lang="en-US" sz="2000" i="1" dirty="0" smtClean="0">
                <a:solidFill>
                  <a:prstClr val="white"/>
                </a:solidFill>
              </a:rPr>
              <a:t> </a:t>
            </a:r>
            <a:r>
              <a:rPr lang="en-US" sz="2000" b="1" i="1" dirty="0" smtClean="0">
                <a:solidFill>
                  <a:prstClr val="white"/>
                </a:solidFill>
              </a:rPr>
              <a:t>minority languages </a:t>
            </a:r>
            <a:r>
              <a:rPr lang="en-US" sz="2000" i="1" dirty="0" smtClean="0">
                <a:solidFill>
                  <a:prstClr val="white"/>
                </a:solidFill>
              </a:rPr>
              <a:t>are spoken in Brazil, including </a:t>
            </a:r>
            <a:r>
              <a:rPr lang="en-US" sz="2000" b="1" i="1" dirty="0" smtClean="0">
                <a:solidFill>
                  <a:prstClr val="white"/>
                </a:solidFill>
              </a:rPr>
              <a:t>indigenous languages (80)</a:t>
            </a:r>
            <a:r>
              <a:rPr lang="en-US" sz="2000" i="1" dirty="0" smtClean="0">
                <a:solidFill>
                  <a:prstClr val="white"/>
                </a:solidFill>
              </a:rPr>
              <a:t> and languages of more recent European and Asian immigrants</a:t>
            </a:r>
            <a:endParaRPr lang="en-US" sz="2800" i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 BLANCA" pitchFamily="2" charset="0"/>
              </a:rPr>
              <a:t>Regions/Largest Cities</a:t>
            </a:r>
            <a:endParaRPr lang="en-US" sz="5400" dirty="0">
              <a:latin typeface="AR BLANCA" pitchFamily="2" charset="0"/>
            </a:endParaRPr>
          </a:p>
        </p:txBody>
      </p:sp>
      <p:pic>
        <p:nvPicPr>
          <p:cNvPr id="4098" name="Picture 2" descr="C:\Users\Marissa\Dropbox\Brazil\Regions and Largest cities\613px-Brazil_Regions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3076"/>
            <a:ext cx="2362274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ssa\Dropbox\Brazil\Regions and Largest cities\Largest Cit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/>
          <a:stretch/>
        </p:blipFill>
        <p:spPr bwMode="auto">
          <a:xfrm>
            <a:off x="6096000" y="3996812"/>
            <a:ext cx="2566988" cy="255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052" y="3810000"/>
            <a:ext cx="55011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Central-West:  Home to the capital, Brasilia; otherwise low density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Northeast: Lowest living standards in Brazil; beautiful beaches, nonetheless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North: Home to the Amazon River and Rainforest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Southeast:  Largest share of Brazil’s population with Sao Paulo and Rio de Janeiro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Southern: As densely populated as the Southeast, however mostly along the cost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0588" y="1164432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Largest cities: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Sao Paulo: 11.3 million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Rio de Janeiro: 6.4 million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Salvador de Bahia: 2.7 million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Brasilia: 2.6 million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Fortaleza: 2.5 million</a:t>
            </a:r>
          </a:p>
          <a:p>
            <a:endParaRPr lang="en-US" dirty="0" smtClean="0"/>
          </a:p>
          <a:p>
            <a:r>
              <a:rPr lang="en-US" dirty="0" smtClean="0"/>
              <a:t>* 11 other cities with over 1.0 million </a:t>
            </a:r>
          </a:p>
        </p:txBody>
      </p:sp>
    </p:spTree>
    <p:extLst>
      <p:ext uri="{BB962C8B-B14F-4D97-AF65-F5344CB8AC3E}">
        <p14:creationId xmlns:p14="http://schemas.microsoft.com/office/powerpoint/2010/main" val="15384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43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 BLANCA" pitchFamily="2" charset="0"/>
              </a:rPr>
              <a:t>Population</a:t>
            </a:r>
            <a:endParaRPr lang="en-US" sz="2800" dirty="0">
              <a:latin typeface="AR BLANC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4343400"/>
            <a:ext cx="5105400" cy="1987463"/>
          </a:xfrm>
        </p:spPr>
        <p:txBody>
          <a:bodyPr>
            <a:normAutofit fontScale="77500" lnSpcReduction="20000"/>
          </a:bodyPr>
          <a:lstStyle/>
          <a:p>
            <a:pPr marL="274320" indent="-274320"/>
            <a:r>
              <a:rPr lang="en-US" b="1" dirty="0"/>
              <a:t>Age structure</a:t>
            </a:r>
            <a:endParaRPr lang="en-US" dirty="0"/>
          </a:p>
          <a:p>
            <a:pPr lvl="1"/>
            <a:r>
              <a:rPr lang="en-US" b="1" dirty="0"/>
              <a:t>0-14 years: </a:t>
            </a:r>
            <a:r>
              <a:rPr lang="en-US" dirty="0"/>
              <a:t>26.2% (male 27,219,651/female 26,180,040) </a:t>
            </a:r>
          </a:p>
          <a:p>
            <a:pPr lvl="1"/>
            <a:r>
              <a:rPr lang="en-US" b="1" dirty="0"/>
              <a:t>15-64 years:</a:t>
            </a:r>
            <a:r>
              <a:rPr lang="en-US" dirty="0"/>
              <a:t> 67% (male 67,524,642/female 68,809,357) </a:t>
            </a:r>
          </a:p>
          <a:p>
            <a:pPr lvl="1"/>
            <a:r>
              <a:rPr lang="en-US" b="1" dirty="0"/>
              <a:t>65 years and over:</a:t>
            </a:r>
            <a:r>
              <a:rPr lang="en-US" dirty="0"/>
              <a:t> 6.7% (male 5,796,433/female 7,899,650) (2011 est.)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0200" y="3463249"/>
            <a:ext cx="3505200" cy="3124200"/>
            <a:chOff x="6172200" y="1143000"/>
            <a:chExt cx="2743200" cy="3124200"/>
          </a:xfrm>
        </p:grpSpPr>
        <p:pic>
          <p:nvPicPr>
            <p:cNvPr id="2050" name="Picture 2" descr="C:\Users\Marissa\Dropbox\Brazil\Stats\prazil-population-pyramid-20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143000"/>
              <a:ext cx="2743200" cy="1658358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Marissa\Dropbox\Brazil\Stats\US population age - 201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892860"/>
              <a:ext cx="2743200" cy="137434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accent1"/>
              </a:solidFill>
            </a:ln>
            <a:extLst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06" y="1371600"/>
            <a:ext cx="3765755" cy="2438400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</p:pic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4191000" y="1288026"/>
            <a:ext cx="4800600" cy="1987463"/>
          </a:xfrm>
        </p:spPr>
        <p:txBody>
          <a:bodyPr>
            <a:normAutofit fontScale="85000" lnSpcReduction="20000"/>
          </a:bodyPr>
          <a:lstStyle/>
          <a:p>
            <a:pPr marL="274320" indent="-274320"/>
            <a:r>
              <a:rPr lang="en-US" b="1" dirty="0" smtClean="0"/>
              <a:t>Population</a:t>
            </a:r>
            <a:endParaRPr lang="en-US" dirty="0"/>
          </a:p>
          <a:p>
            <a:pPr lvl="1"/>
            <a:r>
              <a:rPr lang="en-US" b="1" dirty="0" smtClean="0"/>
              <a:t>195,000,000 </a:t>
            </a:r>
            <a:r>
              <a:rPr lang="en-US" dirty="0" smtClean="0"/>
              <a:t>as of 2010 (World Bank)</a:t>
            </a:r>
            <a:endParaRPr lang="en-US" dirty="0"/>
          </a:p>
          <a:p>
            <a:pPr lvl="1"/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largest </a:t>
            </a:r>
            <a:r>
              <a:rPr lang="en-US" dirty="0" smtClean="0"/>
              <a:t>country in the world</a:t>
            </a:r>
            <a:endParaRPr lang="en-US" dirty="0"/>
          </a:p>
          <a:p>
            <a:pPr lvl="1"/>
            <a:r>
              <a:rPr lang="en-US" dirty="0" smtClean="0"/>
              <a:t>Almost exclusively concentrated near the coasts</a:t>
            </a:r>
          </a:p>
          <a:p>
            <a:pPr lvl="1"/>
            <a:r>
              <a:rPr lang="en-US" dirty="0" smtClean="0"/>
              <a:t>Growing at 1%/year (CIA </a:t>
            </a:r>
            <a:r>
              <a:rPr lang="en-US" dirty="0" err="1" smtClean="0"/>
              <a:t>Factbook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 BLANCA" pitchFamily="2" charset="0"/>
              </a:rPr>
              <a:t>Gender </a:t>
            </a:r>
            <a:r>
              <a:rPr lang="en-US" sz="4000" dirty="0" smtClean="0">
                <a:latin typeface="AR BLANCA" pitchFamily="2" charset="0"/>
              </a:rPr>
              <a:t>Ratio—</a:t>
            </a:r>
            <a:br>
              <a:rPr lang="en-US" sz="4000" dirty="0" smtClean="0">
                <a:latin typeface="AR BLANCA" pitchFamily="2" charset="0"/>
              </a:rPr>
            </a:br>
            <a:r>
              <a:rPr lang="en-US" sz="4000" dirty="0" smtClean="0">
                <a:latin typeface="AR BLANCA" pitchFamily="2" charset="0"/>
              </a:rPr>
              <a:t>Looking Good for the MEN!</a:t>
            </a:r>
            <a:endParaRPr lang="en-US" sz="4000" dirty="0">
              <a:latin typeface="AR BLAN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410200" cy="285548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t </a:t>
            </a:r>
            <a:r>
              <a:rPr lang="en-US" b="1" dirty="0"/>
              <a:t>birth: </a:t>
            </a:r>
            <a:r>
              <a:rPr lang="en-US" dirty="0"/>
              <a:t>1.05 male(s)/female </a:t>
            </a:r>
            <a:endParaRPr lang="en-US" dirty="0" smtClean="0"/>
          </a:p>
          <a:p>
            <a:r>
              <a:rPr lang="en-US" b="1" dirty="0"/>
              <a:t>U</a:t>
            </a:r>
            <a:r>
              <a:rPr lang="en-US" b="1" dirty="0" smtClean="0"/>
              <a:t>nder </a:t>
            </a:r>
            <a:r>
              <a:rPr lang="en-US" b="1" dirty="0"/>
              <a:t>15 years:</a:t>
            </a:r>
            <a:r>
              <a:rPr lang="en-US" dirty="0"/>
              <a:t> 1.04 male(s)/female </a:t>
            </a:r>
            <a:endParaRPr lang="en-US" dirty="0" smtClean="0"/>
          </a:p>
          <a:p>
            <a:r>
              <a:rPr lang="en-US" b="1" dirty="0" smtClean="0"/>
              <a:t>15-64 </a:t>
            </a:r>
            <a:r>
              <a:rPr lang="en-US" b="1" dirty="0"/>
              <a:t>years:</a:t>
            </a:r>
            <a:r>
              <a:rPr lang="en-US" dirty="0"/>
              <a:t> 0.98 male(s)/female </a:t>
            </a:r>
            <a:endParaRPr lang="en-US" dirty="0" smtClean="0"/>
          </a:p>
          <a:p>
            <a:r>
              <a:rPr lang="en-US" b="1" dirty="0" smtClean="0"/>
              <a:t>65 </a:t>
            </a:r>
            <a:r>
              <a:rPr lang="en-US" b="1" dirty="0"/>
              <a:t>years and over:</a:t>
            </a:r>
            <a:r>
              <a:rPr lang="en-US" dirty="0"/>
              <a:t> 0.73 male(s)/female </a:t>
            </a:r>
            <a:endParaRPr lang="en-US" dirty="0" smtClean="0"/>
          </a:p>
          <a:p>
            <a:r>
              <a:rPr lang="en-US" b="1" dirty="0"/>
              <a:t>T</a:t>
            </a:r>
            <a:r>
              <a:rPr lang="en-US" b="1" dirty="0" smtClean="0"/>
              <a:t>otal </a:t>
            </a:r>
            <a:r>
              <a:rPr lang="en-US" b="1" dirty="0"/>
              <a:t>population:</a:t>
            </a:r>
            <a:r>
              <a:rPr lang="en-US" dirty="0"/>
              <a:t> 0.98 male(s)/female (2011 est.)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289767" cy="490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5518"/>
          <a:stretch/>
        </p:blipFill>
        <p:spPr bwMode="auto">
          <a:xfrm>
            <a:off x="533400" y="4237624"/>
            <a:ext cx="4267200" cy="234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2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 smtClean="0">
                <a:solidFill>
                  <a:srgbClr val="FF0000"/>
                </a:solidFill>
                <a:hlinkClick r:id="rId2"/>
              </a:rPr>
              <a:t>SLOTHS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 BLANCA" pitchFamily="2" charset="0"/>
              </a:rPr>
              <a:t>Location</a:t>
            </a:r>
            <a:endParaRPr lang="en-US" sz="5400" dirty="0">
              <a:latin typeface="AR BLANCA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012723"/>
            <a:ext cx="4419600" cy="561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</a:pPr>
            <a:r>
              <a:rPr lang="en-US" dirty="0" smtClean="0"/>
              <a:t>Located in South America</a:t>
            </a:r>
          </a:p>
          <a:p>
            <a:pPr marL="800100" lvl="2">
              <a:spcBef>
                <a:spcPts val="600"/>
              </a:spcBef>
            </a:pPr>
            <a:r>
              <a:rPr lang="en-US" sz="2400" dirty="0" smtClean="0"/>
              <a:t>On the equator</a:t>
            </a:r>
          </a:p>
          <a:p>
            <a:pPr marL="800100" lvl="2">
              <a:spcBef>
                <a:spcPts val="0"/>
              </a:spcBef>
            </a:pPr>
            <a:r>
              <a:rPr lang="en-US" sz="2400" dirty="0" smtClean="0"/>
              <a:t>Includes </a:t>
            </a:r>
            <a:r>
              <a:rPr lang="en-US" sz="2400" dirty="0" smtClean="0"/>
              <a:t>most of the continent’s </a:t>
            </a:r>
            <a:r>
              <a:rPr lang="en-US" sz="2400" dirty="0" smtClean="0"/>
              <a:t>interior</a:t>
            </a:r>
            <a:endParaRPr lang="en-US" sz="1400" dirty="0" smtClean="0"/>
          </a:p>
          <a:p>
            <a:pPr marL="274320" indent="-274320">
              <a:spcBef>
                <a:spcPts val="0"/>
              </a:spcBef>
            </a:pPr>
            <a:r>
              <a:rPr lang="en-US" dirty="0" smtClean="0"/>
              <a:t>Shares a border with all but two countries in South America</a:t>
            </a:r>
          </a:p>
          <a:p>
            <a:pPr marL="800100" lvl="2">
              <a:spcBef>
                <a:spcPts val="600"/>
              </a:spcBef>
            </a:pPr>
            <a:r>
              <a:rPr lang="en-US" sz="2400" dirty="0" smtClean="0"/>
              <a:t>Uruguay, Argentina, Paraguay, Bolivia, Peru, Colombia, Venezuela, Suriname, Guyana, French Guiana</a:t>
            </a:r>
            <a:endParaRPr lang="en-US" sz="24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0520" y="1024510"/>
            <a:ext cx="4114800" cy="2119122"/>
            <a:chOff x="762000" y="1466850"/>
            <a:chExt cx="7620000" cy="3924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66850"/>
              <a:ext cx="7620000" cy="3924300"/>
            </a:xfrm>
            <a:prstGeom prst="rect">
              <a:avLst/>
            </a:prstGeom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819400" y="2895600"/>
              <a:ext cx="990600" cy="1676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57400" y="1981200"/>
              <a:ext cx="914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Marissa\Dropbox\Brazil\Location\591px-Brazil_to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" y="3026477"/>
            <a:ext cx="3521964" cy="356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136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dirty="0" smtClean="0">
                <a:latin typeface="AR BLANCA" pitchFamily="2" charset="0"/>
              </a:rPr>
              <a:t>Size</a:t>
            </a:r>
            <a:endParaRPr lang="en-US" dirty="0">
              <a:latin typeface="AR BLAN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0238" cy="4525963"/>
          </a:xfrm>
        </p:spPr>
        <p:txBody>
          <a:bodyPr/>
          <a:lstStyle/>
          <a:p>
            <a:r>
              <a:rPr lang="en-US" dirty="0" smtClean="0"/>
              <a:t>Largest country in South America</a:t>
            </a:r>
          </a:p>
          <a:p>
            <a:pPr lvl="1"/>
            <a:r>
              <a:rPr lang="en-US" dirty="0" smtClean="0"/>
              <a:t>Around half of the entire continent</a:t>
            </a:r>
          </a:p>
          <a:p>
            <a:r>
              <a:rPr lang="en-US" dirty="0" smtClean="0"/>
              <a:t>Fourth largest country in the </a:t>
            </a:r>
            <a:r>
              <a:rPr lang="en-US" dirty="0" smtClean="0"/>
              <a:t>world by size</a:t>
            </a:r>
            <a:endParaRPr lang="en-US" dirty="0" smtClean="0"/>
          </a:p>
          <a:p>
            <a:r>
              <a:rPr lang="en-US" dirty="0" smtClean="0"/>
              <a:t>3,286,488 Sq. Miles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18203" cy="4610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 BLANCA" pitchFamily="2" charset="0"/>
              </a:rPr>
              <a:t>Climate—South America’s California</a:t>
            </a:r>
            <a:endParaRPr lang="en-US" sz="3200" dirty="0">
              <a:latin typeface="AR BLAN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55290"/>
            <a:ext cx="3581400" cy="5169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Five major climates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Equatorial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Tropical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Semiarid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Highland tropical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Temperate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Subtropical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North</a:t>
            </a:r>
            <a:endParaRPr lang="en-US" sz="1600" b="1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Rainforests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Closest to the equator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No dry season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Central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Rainfall is seasonal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Tropical Savannas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Northeast</a:t>
            </a:r>
            <a:endParaRPr lang="en-US" sz="1600" b="1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Semiarid Deserts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Rarely rains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South</a:t>
            </a:r>
            <a:endParaRPr lang="en-US" sz="1600" b="1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Temperate climates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Temperate </a:t>
            </a:r>
            <a:r>
              <a:rPr lang="en-US" sz="1600" dirty="0"/>
              <a:t>Coniferous </a:t>
            </a:r>
            <a:r>
              <a:rPr lang="en-US" sz="1600" dirty="0" smtClean="0"/>
              <a:t>Forests</a:t>
            </a:r>
            <a:endParaRPr lang="en-US" sz="1600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1"/>
            <a:ext cx="4114800" cy="38910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33400" y="5321005"/>
            <a:ext cx="4114800" cy="998284"/>
            <a:chOff x="762000" y="4845734"/>
            <a:chExt cx="7578607" cy="1838632"/>
          </a:xfrm>
        </p:grpSpPr>
        <p:pic>
          <p:nvPicPr>
            <p:cNvPr id="5133" name="Picture 13" descr="C:\Users\Marissa\Dropbox\Brazil\Climate\Neve_santa_catari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855566"/>
              <a:ext cx="2749061" cy="18288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835" y="4845734"/>
              <a:ext cx="2383772" cy="18288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 descr="C:\Users\Marissa\Dropbox\Brazil\Climate\800px-Serra_dos_ÓrgãosBraz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35" y="4845734"/>
              <a:ext cx="2438400" cy="18288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5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 BLANCA" pitchFamily="2" charset="0"/>
              </a:rPr>
              <a:t>Biodiversity</a:t>
            </a:r>
            <a:endParaRPr lang="en-US" sz="3200" dirty="0">
              <a:latin typeface="AR BLAN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98" y="2512142"/>
            <a:ext cx="2781801" cy="4114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Greatest biodiversity in the world </a:t>
            </a:r>
            <a:endParaRPr lang="en-US" sz="3400" dirty="0" smtClean="0"/>
          </a:p>
          <a:p>
            <a:r>
              <a:rPr lang="en-US" sz="3400" dirty="0" smtClean="0"/>
              <a:t>The </a:t>
            </a:r>
            <a:r>
              <a:rPr lang="en-US" sz="3400" dirty="0" smtClean="0"/>
              <a:t>Amazon Rainforest</a:t>
            </a:r>
            <a:r>
              <a:rPr lang="en-US" sz="3400" dirty="0" smtClean="0"/>
              <a:t>—</a:t>
            </a:r>
            <a:r>
              <a:rPr lang="en-US" sz="3400" b="1" dirty="0" smtClean="0">
                <a:solidFill>
                  <a:srgbClr val="FF0000"/>
                </a:solidFill>
              </a:rPr>
              <a:t>1/10</a:t>
            </a:r>
            <a:r>
              <a:rPr lang="en-US" sz="3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400" b="1" dirty="0" smtClean="0">
                <a:solidFill>
                  <a:srgbClr val="FF0000"/>
                </a:solidFill>
              </a:rPr>
              <a:t> of all species in the world</a:t>
            </a:r>
          </a:p>
          <a:p>
            <a:r>
              <a:rPr lang="en-US" sz="3400" dirty="0" smtClean="0"/>
              <a:t>Almost </a:t>
            </a:r>
            <a:r>
              <a:rPr lang="en-US" sz="3400" b="1" dirty="0">
                <a:solidFill>
                  <a:srgbClr val="FF0000"/>
                </a:solidFill>
              </a:rPr>
              <a:t>four million</a:t>
            </a:r>
            <a:r>
              <a:rPr lang="en-US" sz="3400" dirty="0"/>
              <a:t> total types of plants and animal </a:t>
            </a:r>
            <a:r>
              <a:rPr lang="en-US" sz="3400" dirty="0" smtClean="0"/>
              <a:t>species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 descr="C:\Users\Marissa\Dropbox\Brazil\Biodiversity\632px-Brazil_veg_1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48" y="3325321"/>
            <a:ext cx="2672771" cy="25373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27660" y="1066800"/>
            <a:ext cx="8088679" cy="1146240"/>
            <a:chOff x="-397715" y="1146296"/>
            <a:chExt cx="6452652" cy="914400"/>
          </a:xfrm>
        </p:grpSpPr>
        <p:pic>
          <p:nvPicPr>
            <p:cNvPr id="6" name="Picture 4" descr="C:\Users\Marissa\Dropbox\Brazil\Biodiversity\734px-Jaguar_head_shot-edit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715" y="1146296"/>
              <a:ext cx="1120484" cy="914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Marissa\Dropbox\Brazil\Biodiversity\800px-Pyranha_Pygocentrus_piraya_group_1280_boost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146296"/>
              <a:ext cx="2203373" cy="914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Marissa\Dropbox\Brazil\Biodiversity\800px-Tibouchina1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37" y="1146296"/>
              <a:ext cx="1219200" cy="914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Marissa\Dropbox\Brazil\Biodiversity\Ramphastos_toc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373" y="1146296"/>
              <a:ext cx="1108364" cy="9144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Marissa\Dropbox\Brazil\Biodiversity\483px-Yellow-banded.poison.dart.frog.ar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0" y="1146296"/>
              <a:ext cx="737321" cy="9144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2438400"/>
            <a:ext cx="2804160" cy="4188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Types of animals: </a:t>
            </a:r>
            <a:r>
              <a:rPr lang="en-US" sz="2400" dirty="0" err="1" smtClean="0"/>
              <a:t>maned</a:t>
            </a:r>
            <a:r>
              <a:rPr lang="en-US" sz="2400" dirty="0" smtClean="0"/>
              <a:t> wolf, bush dog, </a:t>
            </a:r>
            <a:r>
              <a:rPr lang="en-US" sz="2400" b="1" dirty="0" smtClean="0">
                <a:solidFill>
                  <a:srgbClr val="FF0000"/>
                </a:solidFill>
              </a:rPr>
              <a:t>hoary foxes</a:t>
            </a:r>
            <a:r>
              <a:rPr lang="en-US" sz="2400" dirty="0" smtClean="0"/>
              <a:t>, jaguars, pumas, anteaters, </a:t>
            </a:r>
            <a:r>
              <a:rPr lang="en-US" sz="2400" b="1" dirty="0" smtClean="0">
                <a:solidFill>
                  <a:srgbClr val="FF0000"/>
                </a:solidFill>
              </a:rPr>
              <a:t>sloths</a:t>
            </a:r>
            <a:r>
              <a:rPr lang="en-US" sz="2400" dirty="0" smtClean="0"/>
              <a:t>, anacondas, </a:t>
            </a:r>
            <a:r>
              <a:rPr lang="en-US" sz="2400" b="1" dirty="0" smtClean="0">
                <a:solidFill>
                  <a:srgbClr val="FF0000"/>
                </a:solidFill>
              </a:rPr>
              <a:t>poison dart frogs</a:t>
            </a:r>
            <a:r>
              <a:rPr lang="en-US" sz="2400" dirty="0" smtClean="0"/>
              <a:t>, pink dolphins, penguins, </a:t>
            </a:r>
            <a:r>
              <a:rPr lang="en-US" sz="2400" b="1" dirty="0" smtClean="0">
                <a:solidFill>
                  <a:srgbClr val="FF0000"/>
                </a:solidFill>
              </a:rPr>
              <a:t>Goliath Bird Eating Spiders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 BLANCA" pitchFamily="2" charset="0"/>
              </a:rPr>
              <a:t>Natural Resources – A Competitive Advantage</a:t>
            </a:r>
            <a:endParaRPr lang="en-US" sz="3600" dirty="0">
              <a:latin typeface="AR BLANCA" pitchFamily="2" charset="0"/>
            </a:endParaRPr>
          </a:p>
        </p:txBody>
      </p:sp>
      <p:pic>
        <p:nvPicPr>
          <p:cNvPr id="8195" name="Picture 3" descr="C:\Users\Marissa\Dropbox\Brazil\Natural Resources\natural-resources-map-of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1425252"/>
            <a:ext cx="3241926" cy="451834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071801"/>
            <a:ext cx="4876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Brazil has 25% of the worlds fresh water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400" b="1" dirty="0" smtClean="0"/>
              <a:t>Oil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Big discoveries have led to a ton </a:t>
            </a:r>
            <a:r>
              <a:rPr lang="en-US" sz="2000" dirty="0"/>
              <a:t>of </a:t>
            </a:r>
            <a:r>
              <a:rPr lang="en-US" sz="2000" dirty="0" smtClean="0"/>
              <a:t>investment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“By </a:t>
            </a:r>
            <a:r>
              <a:rPr lang="en-US" sz="2000" dirty="0"/>
              <a:t>2020, if all goes to plan, </a:t>
            </a:r>
            <a:r>
              <a:rPr lang="en-US" sz="2000" dirty="0" err="1"/>
              <a:t>Petrobras</a:t>
            </a:r>
            <a:r>
              <a:rPr lang="en-US" sz="2000" dirty="0"/>
              <a:t> and its foreign partners will be producing 5.7m barrels of oil and gas per day, more than half the output of Saudi Arabia”. (Economist, 2009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400" b="1" dirty="0" smtClean="0"/>
              <a:t>Minerals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Iron Ore and Gold are most significant in terms of value of output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Copper, Zinc, Bauxite, Manganese also important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1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 BLANCA" pitchFamily="2" charset="0"/>
              </a:rPr>
              <a:t>Environmental Issues – Rhetoric vs. Practice</a:t>
            </a:r>
            <a:endParaRPr lang="en-US" sz="3600" dirty="0">
              <a:latin typeface="AR BLANCA" pitchFamily="2" charset="0"/>
            </a:endParaRPr>
          </a:p>
        </p:txBody>
      </p:sp>
      <p:pic>
        <p:nvPicPr>
          <p:cNvPr id="6147" name="Picture 3" descr="C:\Users\Marissa\Dropbox\Brazil\Environmental Issues\Amazon.A2002182.1405.1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935">
            <a:off x="5331758" y="1123850"/>
            <a:ext cx="3200400" cy="2489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10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Deforestation remains a major concern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Deforestation of protected zones up 127% since 2000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number of endangered species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Belo Monte dam controversy</a:t>
            </a:r>
          </a:p>
          <a:p>
            <a:endParaRPr lang="en-US" dirty="0" smtClean="0"/>
          </a:p>
          <a:p>
            <a:r>
              <a:rPr lang="en-US" b="1" dirty="0" smtClean="0"/>
              <a:t>Rapid Industrialization has resulted in more pollution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40% of fuel is ethanol based – different type of pollution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Government has the goal to reduce greenhouse gas emissions by 38.9% by 2020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policies to prevent deforestation are working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Positive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882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  <a:endParaRPr lang="en-US" sz="2400" b="1" dirty="0"/>
          </a:p>
        </p:txBody>
      </p:sp>
      <p:pic>
        <p:nvPicPr>
          <p:cNvPr id="4098" name="Picture 2" descr="C:\Users\Marissa\Dropbox\Brazil\Environmental Issues\M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914">
            <a:off x="6292205" y="2883460"/>
            <a:ext cx="2519097" cy="16401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issa\Dropbox\Brazil\Environmental Issues\bur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732">
            <a:off x="5715000" y="4490035"/>
            <a:ext cx="3200400" cy="207341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" y="7374"/>
            <a:ext cx="872408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 BLANCA" pitchFamily="2" charset="0"/>
              </a:rPr>
              <a:t>Racial </a:t>
            </a:r>
            <a:r>
              <a:rPr lang="en-US" sz="4000" dirty="0" smtClean="0">
                <a:latin typeface="AR BLANCA" pitchFamily="2" charset="0"/>
              </a:rPr>
              <a:t>Composition—A </a:t>
            </a:r>
            <a:r>
              <a:rPr lang="en-US" sz="4000" dirty="0">
                <a:latin typeface="AR BLANCA" pitchFamily="2" charset="0"/>
              </a:rPr>
              <a:t>S</a:t>
            </a:r>
            <a:r>
              <a:rPr lang="en-US" sz="4000" dirty="0" smtClean="0">
                <a:latin typeface="AR BLANCA" pitchFamily="2" charset="0"/>
              </a:rPr>
              <a:t>tory of Diversity</a:t>
            </a:r>
            <a:endParaRPr lang="en-US" sz="4000" dirty="0">
              <a:latin typeface="AR BLANC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0" y="1084454"/>
            <a:ext cx="2238728" cy="147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ile:Festu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803">
            <a:off x="1190131" y="2419725"/>
            <a:ext cx="2231030" cy="148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4">
            <a:off x="283062" y="3739018"/>
            <a:ext cx="2239690" cy="149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623">
            <a:off x="898882" y="5055382"/>
            <a:ext cx="2221170" cy="147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788825" y="990600"/>
            <a:ext cx="627897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Aboriginal Brazilians (0.4%)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marL="274320" indent="-274320" algn="r">
              <a:spcBef>
                <a:spcPts val="600"/>
              </a:spcBef>
            </a:pP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</a:rPr>
              <a:t>Found in the entire territory of Brazil, but most live on Indian reservations in the North and Centre-West</a:t>
            </a:r>
          </a:p>
          <a:p>
            <a:pPr marL="274320" indent="-274320" algn="r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</a:rPr>
              <a:t>	Over 60 Million Brazilians possess </a:t>
            </a:r>
            <a:r>
              <a:rPr lang="en-US" sz="2000" b="1" i="1" dirty="0" smtClean="0">
                <a:solidFill>
                  <a:prstClr val="white"/>
                </a:solidFill>
              </a:rPr>
              <a:t>1+ Amerindian ancestors</a:t>
            </a:r>
            <a:r>
              <a:rPr lang="en-US" sz="2000" i="1" dirty="0" smtClean="0">
                <a:solidFill>
                  <a:prstClr val="white"/>
                </a:solidFill>
              </a:rPr>
              <a:t>, but consider “Indian” cultural, not racial </a:t>
            </a:r>
            <a:endParaRPr lang="en-US" sz="2800" i="1" dirty="0" smtClean="0">
              <a:solidFill>
                <a:prstClr val="white"/>
              </a:solidFill>
            </a:endParaRPr>
          </a:p>
          <a:p>
            <a:pPr marL="274320" indent="-274320" algn="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Black Brazilians (7.4%)</a:t>
            </a:r>
          </a:p>
          <a:p>
            <a:pPr marL="274320" indent="-274320" algn="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Asian Brazilians (1.1%)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marL="274320" indent="-274320" algn="r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</a:rPr>
              <a:t>Largest population of </a:t>
            </a:r>
            <a:r>
              <a:rPr lang="en-US" sz="2000" b="1" i="1" dirty="0" smtClean="0">
                <a:solidFill>
                  <a:prstClr val="white"/>
                </a:solidFill>
              </a:rPr>
              <a:t>Japanese decent</a:t>
            </a:r>
            <a:r>
              <a:rPr lang="en-US" sz="2000" i="1" dirty="0" smtClean="0">
                <a:solidFill>
                  <a:prstClr val="white"/>
                </a:solidFill>
              </a:rPr>
              <a:t> outside of Japan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274320" indent="-274320" algn="r">
              <a:spcBef>
                <a:spcPts val="600"/>
              </a:spcBef>
            </a:pPr>
            <a:r>
              <a:rPr lang="en-US" sz="2800" b="1" dirty="0" err="1" smtClean="0">
                <a:solidFill>
                  <a:prstClr val="white"/>
                </a:solidFill>
              </a:rPr>
              <a:t>Pardo</a:t>
            </a:r>
            <a:r>
              <a:rPr lang="en-US" sz="2800" b="1" dirty="0" smtClean="0">
                <a:solidFill>
                  <a:prstClr val="white"/>
                </a:solidFill>
              </a:rPr>
              <a:t> Brazilians/multiracial (42.6%)</a:t>
            </a:r>
          </a:p>
          <a:p>
            <a:pPr marL="274320" indent="-274320" algn="r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</a:rPr>
              <a:t>According to DNA resources, most Brazilians possess a mixed rate ancestry, but less than 45% identify as </a:t>
            </a:r>
            <a:r>
              <a:rPr lang="en-US" sz="2000" i="1" dirty="0" err="1" smtClean="0">
                <a:solidFill>
                  <a:prstClr val="white"/>
                </a:solidFill>
              </a:rPr>
              <a:t>Pardo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274320" indent="-274320" algn="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White Brazilians (51.7%)</a:t>
            </a:r>
          </a:p>
          <a:p>
            <a:pPr marL="274320" indent="-274320" algn="r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</a:rPr>
              <a:t>	</a:t>
            </a:r>
            <a:r>
              <a:rPr lang="en-US" sz="2000" i="1" dirty="0" err="1" smtClean="0">
                <a:solidFill>
                  <a:prstClr val="white"/>
                </a:solidFill>
              </a:rPr>
              <a:t>Soley</a:t>
            </a:r>
            <a:r>
              <a:rPr lang="en-US" sz="2000" i="1" dirty="0" smtClean="0">
                <a:solidFill>
                  <a:prstClr val="white"/>
                </a:solidFill>
              </a:rPr>
              <a:t> descended from European immigrants, concentrated in the south and southeast regions</a:t>
            </a:r>
          </a:p>
        </p:txBody>
      </p:sp>
    </p:spTree>
    <p:extLst>
      <p:ext uri="{BB962C8B-B14F-4D97-AF65-F5344CB8AC3E}">
        <p14:creationId xmlns:p14="http://schemas.microsoft.com/office/powerpoint/2010/main" val="22823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8311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 BLANCA" pitchFamily="2" charset="0"/>
              </a:rPr>
              <a:t>Religion—Unique Perspective </a:t>
            </a:r>
            <a:endParaRPr lang="en-US" sz="3200" dirty="0">
              <a:latin typeface="AR BLANCA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23" y="609600"/>
            <a:ext cx="1473577" cy="222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947">
            <a:off x="5963616" y="1919170"/>
            <a:ext cx="2093294" cy="156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52">
            <a:off x="7116687" y="3422060"/>
            <a:ext cx="1758678" cy="210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52399" y="840968"/>
            <a:ext cx="539489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Roman Catholicism (68%)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prstClr val="white"/>
                </a:solidFill>
              </a:rPr>
              <a:t>Largest </a:t>
            </a:r>
            <a:r>
              <a:rPr lang="en-US" sz="2000" b="1" i="1" dirty="0" smtClean="0">
                <a:solidFill>
                  <a:prstClr val="white"/>
                </a:solidFill>
              </a:rPr>
              <a:t>#</a:t>
            </a:r>
            <a:r>
              <a:rPr lang="en-US" sz="2000" i="1" dirty="0" smtClean="0">
                <a:solidFill>
                  <a:prstClr val="white"/>
                </a:solidFill>
              </a:rPr>
              <a:t> of Roman Catholics in the world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Full </a:t>
            </a:r>
            <a:r>
              <a:rPr lang="en-US" sz="2000" i="1" dirty="0" smtClean="0">
                <a:solidFill>
                  <a:prstClr val="white"/>
                </a:solidFill>
              </a:rPr>
              <a:t>of popular festivities influenced by popular </a:t>
            </a:r>
            <a:r>
              <a:rPr lang="en-US" sz="2000" b="1" i="1" dirty="0" smtClean="0">
                <a:solidFill>
                  <a:prstClr val="white"/>
                </a:solidFill>
              </a:rPr>
              <a:t>Portuguese traditions</a:t>
            </a:r>
            <a:r>
              <a:rPr lang="en-US" sz="2000" i="1" dirty="0" smtClean="0">
                <a:solidFill>
                  <a:prstClr val="white"/>
                </a:solidFill>
              </a:rPr>
              <a:t> </a:t>
            </a:r>
            <a:endParaRPr lang="en-US" sz="2800" i="1" dirty="0" smtClean="0">
              <a:solidFill>
                <a:prstClr val="white"/>
              </a:solidFill>
            </a:endParaRPr>
          </a:p>
          <a:p>
            <a:pPr marL="274320" indent="-274320">
              <a:spcBef>
                <a:spcPts val="600"/>
              </a:spcBef>
            </a:pPr>
            <a:r>
              <a:rPr lang="en-US" sz="2800" b="1" dirty="0">
                <a:solidFill>
                  <a:prstClr val="white"/>
                </a:solidFill>
              </a:rPr>
              <a:t>No religious affiliation (15.4%)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Protestantism </a:t>
            </a:r>
            <a:r>
              <a:rPr lang="en-US" sz="2800" b="1" dirty="0" smtClean="0">
                <a:solidFill>
                  <a:prstClr val="white"/>
                </a:solidFill>
              </a:rPr>
              <a:t>(12.4%)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b="1" dirty="0" err="1" smtClean="0">
                <a:solidFill>
                  <a:prstClr val="white"/>
                </a:solidFill>
              </a:rPr>
              <a:t>Spiritism</a:t>
            </a:r>
            <a:r>
              <a:rPr lang="en-US" sz="2800" b="1" dirty="0" smtClean="0">
                <a:solidFill>
                  <a:prstClr val="white"/>
                </a:solidFill>
              </a:rPr>
              <a:t> (3.3%)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>
                <a:solidFill>
                  <a:prstClr val="white"/>
                </a:solidFill>
              </a:rPr>
              <a:t>Afro-Brazilian religions</a:t>
            </a:r>
            <a:r>
              <a:rPr lang="en-US" sz="2000" i="1" dirty="0">
                <a:solidFill>
                  <a:prstClr val="white"/>
                </a:solidFill>
              </a:rPr>
              <a:t>, are concentrated in the Northeast large urban centers</a:t>
            </a:r>
          </a:p>
          <a:p>
            <a:pPr marL="274320" indent="-274320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Other </a:t>
            </a:r>
            <a:r>
              <a:rPr lang="en-US" sz="2800" b="1" dirty="0" smtClean="0">
                <a:solidFill>
                  <a:prstClr val="white"/>
                </a:solidFill>
              </a:rPr>
              <a:t>religions (1.7%)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Many </a:t>
            </a:r>
            <a:r>
              <a:rPr lang="en-US" sz="2000" i="1" dirty="0" smtClean="0">
                <a:solidFill>
                  <a:prstClr val="white"/>
                </a:solidFill>
              </a:rPr>
              <a:t>African, Spiritualist, and Folk religions incorporate </a:t>
            </a:r>
            <a:r>
              <a:rPr lang="en-US" sz="2000" b="1" i="1" dirty="0" smtClean="0">
                <a:solidFill>
                  <a:prstClr val="white"/>
                </a:solidFill>
              </a:rPr>
              <a:t>original indigenous tradition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prstClr val="white"/>
                </a:solidFill>
              </a:rPr>
              <a:t>Buddhism</a:t>
            </a:r>
            <a:r>
              <a:rPr lang="en-US" sz="2000" i="1" dirty="0" smtClean="0">
                <a:solidFill>
                  <a:prstClr val="white"/>
                </a:solidFill>
              </a:rPr>
              <a:t> is the largest of all minority religions because of Brazil’s </a:t>
            </a:r>
            <a:r>
              <a:rPr lang="en-US" sz="2000" b="1" i="1" dirty="0" smtClean="0">
                <a:solidFill>
                  <a:prstClr val="white"/>
                </a:solidFill>
              </a:rPr>
              <a:t>large Japanese Brazilian community</a:t>
            </a:r>
            <a:endParaRPr lang="en-US" sz="2000" b="1" i="1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91" y="4903418"/>
            <a:ext cx="2301309" cy="172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3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704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Brazil</vt:lpstr>
      <vt:lpstr>Location</vt:lpstr>
      <vt:lpstr>Size</vt:lpstr>
      <vt:lpstr>Climate—South America’s California</vt:lpstr>
      <vt:lpstr>Biodiversity</vt:lpstr>
      <vt:lpstr>Natural Resources – A Competitive Advantage</vt:lpstr>
      <vt:lpstr>Environmental Issues – Rhetoric vs. Practice</vt:lpstr>
      <vt:lpstr>Racial Composition—A Story of Diversity</vt:lpstr>
      <vt:lpstr>Religion—Unique Perspective </vt:lpstr>
      <vt:lpstr>Portuguese Language— Fostering National Unity</vt:lpstr>
      <vt:lpstr>Regions/Largest Cities</vt:lpstr>
      <vt:lpstr>Population</vt:lpstr>
      <vt:lpstr>Gender Ratio— Looking Good for the MEN!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</dc:creator>
  <cp:lastModifiedBy>Marissa</cp:lastModifiedBy>
  <cp:revision>34</cp:revision>
  <dcterms:created xsi:type="dcterms:W3CDTF">2012-01-31T21:41:43Z</dcterms:created>
  <dcterms:modified xsi:type="dcterms:W3CDTF">2012-02-01T21:32:39Z</dcterms:modified>
</cp:coreProperties>
</file>