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7" r:id="rId3"/>
    <p:sldId id="298" r:id="rId4"/>
    <p:sldId id="304" r:id="rId5"/>
    <p:sldId id="283" r:id="rId6"/>
    <p:sldId id="294" r:id="rId7"/>
    <p:sldId id="293" r:id="rId8"/>
    <p:sldId id="305" r:id="rId9"/>
    <p:sldId id="282" r:id="rId10"/>
    <p:sldId id="297" r:id="rId11"/>
    <p:sldId id="306" r:id="rId12"/>
    <p:sldId id="259" r:id="rId13"/>
    <p:sldId id="265" r:id="rId14"/>
    <p:sldId id="274" r:id="rId15"/>
    <p:sldId id="290" r:id="rId16"/>
    <p:sldId id="267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99FF"/>
    <a:srgbClr val="CC99FF"/>
    <a:srgbClr val="80008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-167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47EAC8C7-9C37-4A92-9038-F2F18835BBA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86680CC6-EF2D-4B08-8B53-DEC196C72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67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47EAC8C7-9C37-4A92-9038-F2F18835BBA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86680CC6-EF2D-4B08-8B53-DEC196C72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41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47EAC8C7-9C37-4A92-9038-F2F18835BBA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86680CC6-EF2D-4B08-8B53-DEC196C72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682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47EAC8C7-9C37-4A92-9038-F2F18835BBA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86680CC6-EF2D-4B08-8B53-DEC196C72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304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47EAC8C7-9C37-4A92-9038-F2F18835BBA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86680CC6-EF2D-4B08-8B53-DEC196C72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634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</a:defRPr>
            </a:lvl1pPr>
            <a:lvl2pPr>
              <a:defRPr sz="24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</a:defRPr>
            </a:lvl1pPr>
            <a:lvl2pPr>
              <a:defRPr sz="24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47EAC8C7-9C37-4A92-9038-F2F18835BBA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86680CC6-EF2D-4B08-8B53-DEC196C72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630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47EAC8C7-9C37-4A92-9038-F2F18835BBA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86680CC6-EF2D-4B08-8B53-DEC196C72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866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47EAC8C7-9C37-4A92-9038-F2F18835BBA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86680CC6-EF2D-4B08-8B53-DEC196C72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20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EAC8C7-9C37-4A92-9038-F2F18835BBA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680CC6-EF2D-4B08-8B53-DEC196C72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488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Verdana" pitchFamily="34" charset="0"/>
              </a:defRPr>
            </a:lvl1pPr>
            <a:lvl2pPr>
              <a:defRPr sz="2800">
                <a:latin typeface="Verdana" pitchFamily="34" charset="0"/>
              </a:defRPr>
            </a:lvl2pPr>
            <a:lvl3pPr>
              <a:defRPr sz="2400">
                <a:latin typeface="Verdana" pitchFamily="34" charset="0"/>
              </a:defRPr>
            </a:lvl3pPr>
            <a:lvl4pPr>
              <a:defRPr sz="2000">
                <a:latin typeface="Verdana" pitchFamily="34" charset="0"/>
              </a:defRPr>
            </a:lvl4pPr>
            <a:lvl5pPr>
              <a:defRPr sz="2000">
                <a:latin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47EAC8C7-9C37-4A92-9038-F2F18835BBA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86680CC6-EF2D-4B08-8B53-DEC196C72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156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47EAC8C7-9C37-4A92-9038-F2F18835BBA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86680CC6-EF2D-4B08-8B53-DEC196C72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0450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5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lowchart: Document 7"/>
          <p:cNvSpPr/>
          <p:nvPr userDrawn="1"/>
        </p:nvSpPr>
        <p:spPr>
          <a:xfrm flipV="1">
            <a:off x="0" y="5792833"/>
            <a:ext cx="9144000" cy="10651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4615"/>
              <a:gd name="connsiteX1" fmla="*/ 21600 w 21600"/>
              <a:gd name="connsiteY1" fmla="*/ 0 h 34615"/>
              <a:gd name="connsiteX2" fmla="*/ 21600 w 21600"/>
              <a:gd name="connsiteY2" fmla="*/ 17322 h 34615"/>
              <a:gd name="connsiteX3" fmla="*/ 0 w 21600"/>
              <a:gd name="connsiteY3" fmla="*/ 34159 h 34615"/>
              <a:gd name="connsiteX4" fmla="*/ 0 w 21600"/>
              <a:gd name="connsiteY4" fmla="*/ 0 h 34615"/>
              <a:gd name="connsiteX0" fmla="*/ 0 w 21600"/>
              <a:gd name="connsiteY0" fmla="*/ 0 h 34562"/>
              <a:gd name="connsiteX1" fmla="*/ 21600 w 21600"/>
              <a:gd name="connsiteY1" fmla="*/ 0 h 34562"/>
              <a:gd name="connsiteX2" fmla="*/ 21600 w 21600"/>
              <a:gd name="connsiteY2" fmla="*/ 14312 h 34562"/>
              <a:gd name="connsiteX3" fmla="*/ 0 w 21600"/>
              <a:gd name="connsiteY3" fmla="*/ 34159 h 34562"/>
              <a:gd name="connsiteX4" fmla="*/ 0 w 21600"/>
              <a:gd name="connsiteY4" fmla="*/ 0 h 3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4562">
                <a:moveTo>
                  <a:pt x="0" y="0"/>
                </a:moveTo>
                <a:lnTo>
                  <a:pt x="21600" y="0"/>
                </a:lnTo>
                <a:lnTo>
                  <a:pt x="21600" y="14312"/>
                </a:lnTo>
                <a:cubicBezTo>
                  <a:pt x="10800" y="14312"/>
                  <a:pt x="10800" y="37909"/>
                  <a:pt x="0" y="34159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0" y="32917"/>
            <a:ext cx="1087395" cy="1087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882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85850" y="23642"/>
            <a:ext cx="6972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Business Environment</a:t>
            </a:r>
            <a:endParaRPr lang="en-US" sz="40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7" r="2488"/>
          <a:stretch/>
        </p:blipFill>
        <p:spPr bwMode="auto">
          <a:xfrm>
            <a:off x="2279175" y="1450074"/>
            <a:ext cx="4585649" cy="395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018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23642"/>
            <a:ext cx="69723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Brazilian Tax Overview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1105138"/>
              </p:ext>
            </p:extLst>
          </p:nvPr>
        </p:nvGraphicFramePr>
        <p:xfrm>
          <a:off x="777925" y="1816227"/>
          <a:ext cx="7315200" cy="322554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743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  <a:latin typeface="Verdana" pitchFamily="34" charset="0"/>
                        </a:rPr>
                        <a:t>Tax Acronym</a:t>
                      </a:r>
                      <a:endParaRPr lang="en-US" sz="1200" b="1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COFINS</a:t>
                      </a:r>
                      <a:endParaRPr lang="en-US" sz="1200" b="1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PIS</a:t>
                      </a:r>
                      <a:endParaRPr lang="en-US" sz="1200" b="1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IPI</a:t>
                      </a:r>
                      <a:endParaRPr lang="en-US" sz="1200" b="1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II</a:t>
                      </a:r>
                      <a:endParaRPr lang="en-US" sz="1200" b="1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ICMS</a:t>
                      </a:r>
                      <a:endParaRPr lang="en-US" sz="1200" b="1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Calculation Base</a:t>
                      </a:r>
                      <a:endParaRPr lang="en-US" sz="1200" b="1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Gross Revenues</a:t>
                      </a:r>
                      <a:endParaRPr lang="en-US" sz="1200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Gross Revenues</a:t>
                      </a:r>
                      <a:endParaRPr lang="en-US" sz="1200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Industrialized Products Sold</a:t>
                      </a:r>
                      <a:endParaRPr lang="en-US" sz="1200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Value of Imported Product</a:t>
                      </a:r>
                      <a:r>
                        <a:rPr lang="en-US" sz="1200" u="none" baseline="0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/Service</a:t>
                      </a:r>
                      <a:endParaRPr lang="en-US" sz="1200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Value of Merchandise</a:t>
                      </a:r>
                      <a:endParaRPr lang="en-US" sz="1200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3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 smtClean="0">
                          <a:effectLst/>
                          <a:latin typeface="Verdana" pitchFamily="34" charset="0"/>
                        </a:rPr>
                        <a:t>Subject Liable</a:t>
                      </a: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Corporate Entity</a:t>
                      </a:r>
                      <a:endParaRPr lang="en-US" sz="1200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Corporate Entity</a:t>
                      </a:r>
                      <a:endParaRPr lang="en-US" sz="1200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Corporate Entity</a:t>
                      </a:r>
                      <a:endParaRPr lang="en-US" sz="1200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Individual</a:t>
                      </a:r>
                      <a:r>
                        <a:rPr lang="en-US" sz="1200" u="none" baseline="0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 or Corporate Entity</a:t>
                      </a:r>
                      <a:endParaRPr lang="en-US" sz="1200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Corporate Entity</a:t>
                      </a:r>
                      <a:endParaRPr lang="en-US" sz="1200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3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 smtClean="0">
                          <a:effectLst/>
                          <a:latin typeface="Verdana" pitchFamily="34" charset="0"/>
                        </a:rPr>
                        <a:t>Rates</a:t>
                      </a: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7.6%</a:t>
                      </a:r>
                      <a:endParaRPr lang="en-US" sz="1200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1.65%</a:t>
                      </a:r>
                      <a:endParaRPr lang="en-US" sz="1200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0% - 365%</a:t>
                      </a:r>
                      <a:endParaRPr lang="en-US" sz="1200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0%</a:t>
                      </a:r>
                      <a:r>
                        <a:rPr lang="en-US" sz="1200" u="none" baseline="0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 - 35%</a:t>
                      </a:r>
                      <a:endParaRPr lang="en-US" sz="1200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4%</a:t>
                      </a:r>
                      <a:r>
                        <a:rPr lang="en-US" sz="1200" u="none" baseline="0" dirty="0" smtClean="0">
                          <a:effectLst/>
                          <a:latin typeface="Verdana" pitchFamily="34" charset="0"/>
                          <a:ea typeface="Calibri"/>
                          <a:cs typeface="Times New Roman"/>
                        </a:rPr>
                        <a:t> - 25%</a:t>
                      </a:r>
                      <a:endParaRPr lang="en-US" sz="1200" u="none" dirty="0">
                        <a:effectLst/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95250" marT="857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30603" y="1201004"/>
            <a:ext cx="386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Verdana" pitchFamily="34" charset="0"/>
              </a:rPr>
              <a:t>Glance at $</a:t>
            </a:r>
            <a:r>
              <a:rPr lang="en-US" b="1" dirty="0" err="1" smtClean="0">
                <a:latin typeface="Verdana" pitchFamily="34" charset="0"/>
              </a:rPr>
              <a:t>ome</a:t>
            </a:r>
            <a:r>
              <a:rPr lang="en-US" b="1" dirty="0" smtClean="0">
                <a:latin typeface="Verdana" pitchFamily="34" charset="0"/>
              </a:rPr>
              <a:t> of the Taxes</a:t>
            </a:r>
            <a:endParaRPr lang="en-US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3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68" y="690633"/>
            <a:ext cx="4157663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Verdana" pitchFamily="34" charset="0"/>
              </a:rPr>
              <a:t>Trivia Question </a:t>
            </a:r>
            <a:r>
              <a:rPr lang="en-US" sz="4000" b="1" dirty="0" smtClean="0">
                <a:latin typeface="Verdana" pitchFamily="34" charset="0"/>
              </a:rPr>
              <a:t>#3*</a:t>
            </a:r>
            <a:endParaRPr lang="en-US" sz="4000" dirty="0">
              <a:latin typeface="Verdana" pitchFamily="34" charset="0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So…given </a:t>
            </a:r>
            <a:r>
              <a:rPr lang="en-US" sz="4400" dirty="0" smtClean="0"/>
              <a:t>all the challenges, why do business in Brazil?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0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1981199"/>
            <a:ext cx="8761862" cy="275457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/>
              <a:t>“Brazil is to agriculture what India is </a:t>
            </a:r>
            <a:r>
              <a:rPr lang="en-US" dirty="0" smtClean="0"/>
              <a:t>to business </a:t>
            </a:r>
            <a:r>
              <a:rPr lang="en-US" dirty="0"/>
              <a:t>offshoring and China </a:t>
            </a:r>
            <a:r>
              <a:rPr lang="en-US" dirty="0" smtClean="0"/>
              <a:t>to manufacturing</a:t>
            </a:r>
            <a:r>
              <a:rPr lang="en-US" dirty="0"/>
              <a:t>: a powerhouse whose </a:t>
            </a:r>
            <a:r>
              <a:rPr lang="en-US" dirty="0" smtClean="0"/>
              <a:t>size and </a:t>
            </a:r>
            <a:r>
              <a:rPr lang="en-US" dirty="0"/>
              <a:t>efficiency few competitors can match</a:t>
            </a:r>
            <a:r>
              <a:rPr lang="en-US" dirty="0" smtClean="0"/>
              <a:t>.”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85850" y="23642"/>
            <a:ext cx="6972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itchFamily="34" charset="0"/>
              </a:rPr>
              <a:t>Agribusiness to </a:t>
            </a:r>
            <a:r>
              <a:rPr lang="en-US" sz="3600" b="1" dirty="0" smtClean="0">
                <a:latin typeface="Verdana" pitchFamily="34" charset="0"/>
              </a:rPr>
              <a:t>Brazil</a:t>
            </a:r>
            <a:endParaRPr lang="en-US" sz="3600" dirty="0"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66648" y="4832445"/>
            <a:ext cx="3938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Verdana" pitchFamily="34" charset="0"/>
              </a:rPr>
              <a:t>Alan Beattie, Financial Times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8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8192"/>
            <a:ext cx="7411872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Brazil Rank – Agribusiness Production and Exports - 2009</a:t>
            </a:r>
            <a:endParaRPr lang="en-US" sz="2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4692909"/>
              </p:ext>
            </p:extLst>
          </p:nvPr>
        </p:nvGraphicFramePr>
        <p:xfrm>
          <a:off x="1432297" y="1230378"/>
          <a:ext cx="6279405" cy="454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849"/>
                <a:gridCol w="1324303"/>
                <a:gridCol w="939099"/>
                <a:gridCol w="1136273"/>
                <a:gridCol w="1255881"/>
              </a:tblGrid>
              <a:tr h="613096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Main Products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Exports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# of Markets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Exports Value</a:t>
                      </a:r>
                    </a:p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US$ Billion</a:t>
                      </a:r>
                    </a:p>
                  </a:txBody>
                  <a:tcPr anchor="ctr"/>
                </a:tc>
              </a:tr>
              <a:tr h="408731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st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st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  <a:p>
                      <a:pPr algn="ctr"/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8.378</a:t>
                      </a:r>
                    </a:p>
                  </a:txBody>
                  <a:tcPr anchor="ctr"/>
                </a:tc>
              </a:tr>
              <a:tr h="408731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Coffee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st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st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  <a:p>
                      <a:pPr algn="ctr"/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3.762</a:t>
                      </a:r>
                    </a:p>
                  </a:txBody>
                  <a:tcPr anchor="ctr"/>
                </a:tc>
              </a:tr>
              <a:tr h="408731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Orange Juice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st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st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  <a:p>
                      <a:pPr algn="ctr"/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1.619</a:t>
                      </a:r>
                    </a:p>
                  </a:txBody>
                  <a:tcPr anchor="ctr"/>
                </a:tc>
              </a:tr>
              <a:tr h="306096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Soybean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2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nd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2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nd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11.413</a:t>
                      </a:r>
                    </a:p>
                  </a:txBody>
                  <a:tcPr anchor="ctr"/>
                </a:tc>
              </a:tr>
              <a:tr h="408731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Beef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2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nd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st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  <a:p>
                      <a:pPr algn="ctr"/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4.118</a:t>
                      </a:r>
                    </a:p>
                  </a:txBody>
                  <a:tcPr anchor="ctr"/>
                </a:tc>
              </a:tr>
              <a:tr h="408731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Tobacco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2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nd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st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  <a:p>
                      <a:pPr algn="ctr"/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2.992</a:t>
                      </a:r>
                    </a:p>
                  </a:txBody>
                  <a:tcPr anchor="ctr"/>
                </a:tc>
              </a:tr>
              <a:tr h="408731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Ethanol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2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nd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st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  <a:p>
                      <a:pPr algn="ctr"/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1.338</a:t>
                      </a:r>
                    </a:p>
                  </a:txBody>
                  <a:tcPr anchor="ctr"/>
                </a:tc>
              </a:tr>
              <a:tr h="408731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Broiler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3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rd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st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  <a:p>
                      <a:pPr algn="ctr"/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5.307</a:t>
                      </a:r>
                    </a:p>
                  </a:txBody>
                  <a:tcPr anchor="ctr"/>
                </a:tc>
              </a:tr>
              <a:tr h="306096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Corn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4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th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3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rd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1.259</a:t>
                      </a:r>
                    </a:p>
                  </a:txBody>
                  <a:tcPr anchor="ctr"/>
                </a:tc>
              </a:tr>
              <a:tr h="306096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Pork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4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th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4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th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1.225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73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9994"/>
            <a:ext cx="69723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Verdana" pitchFamily="34" charset="0"/>
              </a:rPr>
              <a:t>Abundance of Grains</a:t>
            </a:r>
            <a:r>
              <a:rPr lang="en-US" sz="4000" b="1" dirty="0" smtClean="0">
                <a:latin typeface="Verdana" pitchFamily="34" charset="0"/>
              </a:rPr>
              <a:t/>
            </a:r>
            <a:br>
              <a:rPr lang="en-US" sz="4000" b="1" dirty="0" smtClean="0">
                <a:latin typeface="Verdana" pitchFamily="34" charset="0"/>
              </a:rPr>
            </a:br>
            <a:r>
              <a:rPr lang="en-US" sz="2000" b="1" dirty="0" smtClean="0"/>
              <a:t>Brazil – Grain Production &amp; Planted Area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97" t="20175" r="10000" b="15764"/>
          <a:stretch/>
        </p:blipFill>
        <p:spPr>
          <a:xfrm>
            <a:off x="935317" y="1248321"/>
            <a:ext cx="7265111" cy="4521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2426" y="5906147"/>
            <a:ext cx="35012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Verdana" pitchFamily="34" charset="0"/>
              </a:rPr>
              <a:t>Source: </a:t>
            </a:r>
            <a:r>
              <a:rPr lang="en-US" sz="800" b="1" dirty="0" err="1">
                <a:latin typeface="Verdana" pitchFamily="34" charset="0"/>
              </a:rPr>
              <a:t>Conab</a:t>
            </a:r>
            <a:r>
              <a:rPr lang="en-US" sz="800" b="1" dirty="0">
                <a:latin typeface="Verdana" pitchFamily="34" charset="0"/>
              </a:rPr>
              <a:t> </a:t>
            </a:r>
            <a:r>
              <a:rPr lang="en-US" sz="800" dirty="0">
                <a:latin typeface="Verdana" pitchFamily="34" charset="0"/>
              </a:rPr>
              <a:t>BrasilProdutoSerieHist1976-77 to 2010-11.xlsx</a:t>
            </a:r>
          </a:p>
        </p:txBody>
      </p:sp>
    </p:spTree>
    <p:extLst>
      <p:ext uri="{BB962C8B-B14F-4D97-AF65-F5344CB8AC3E}">
        <p14:creationId xmlns="" xmlns:p14="http://schemas.microsoft.com/office/powerpoint/2010/main" val="2688076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23642"/>
            <a:ext cx="69723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Trivia Question </a:t>
            </a:r>
            <a:r>
              <a:rPr lang="en-US" sz="4000" b="1" dirty="0" smtClean="0"/>
              <a:t>#3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8241" y="1642768"/>
            <a:ext cx="8907517" cy="53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</a:pPr>
            <a:endParaRPr lang="en-US" sz="2200" dirty="0">
              <a:latin typeface="Verdana" pitchFamily="34" charset="0"/>
              <a:ea typeface="Calibri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6485" y="968991"/>
            <a:ext cx="8229600" cy="55987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“</a:t>
            </a:r>
            <a:r>
              <a:rPr lang="en-US" sz="3300" b="1" dirty="0" smtClean="0"/>
              <a:t>Forecasts vary, but…Brazil is likely to become the world’s fifth-largest economy. And in some ways, Brazil outclasses the other BRICs. </a:t>
            </a:r>
          </a:p>
          <a:p>
            <a:pPr marL="400050" lvl="1" indent="0">
              <a:buNone/>
            </a:pPr>
            <a:r>
              <a:rPr lang="en-US" sz="2900" dirty="0" smtClean="0"/>
              <a:t>Unlike China, it is a democracy. Unlike India, it has no insurgents, no ethnic and religious conflicts nor hostile neighbors. Unlike Russia, it exports more than oil and arms, and treats foreign investors with respect. </a:t>
            </a:r>
          </a:p>
          <a:p>
            <a:pPr marL="0" indent="0">
              <a:buNone/>
            </a:pPr>
            <a:r>
              <a:rPr lang="en-US" sz="3300" b="1" dirty="0" smtClean="0"/>
              <a:t>Indeed, when it comes to smart social policy and boosting consumption at home, the developing world has much more to learn from Brazil than from China.”</a:t>
            </a:r>
          </a:p>
          <a:p>
            <a:pPr marL="0" indent="0">
              <a:buNone/>
            </a:pPr>
            <a:endParaRPr lang="en-US" sz="1300" b="1" dirty="0" smtClean="0"/>
          </a:p>
          <a:p>
            <a:pPr marL="0" indent="0">
              <a:buNone/>
            </a:pPr>
            <a:r>
              <a:rPr lang="en-US" sz="1300" dirty="0" smtClean="0"/>
              <a:t>Source: The Economist, “Brazil Takes Off,” Nov 12, 2009.</a:t>
            </a:r>
          </a:p>
        </p:txBody>
      </p:sp>
    </p:spTree>
    <p:extLst>
      <p:ext uri="{BB962C8B-B14F-4D97-AF65-F5344CB8AC3E}">
        <p14:creationId xmlns="" xmlns:p14="http://schemas.microsoft.com/office/powerpoint/2010/main" val="2522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5400" y="7364"/>
            <a:ext cx="73914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Brazil has built its international reserves thanks to </a:t>
            </a:r>
            <a:r>
              <a:rPr lang="en-US" sz="2400" b="1" dirty="0" smtClean="0"/>
              <a:t>the agribusiness </a:t>
            </a:r>
            <a:r>
              <a:rPr lang="en-US" sz="2400" b="1" dirty="0"/>
              <a:t>exports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58" t="37690" r="69826" b="16470"/>
          <a:stretch/>
        </p:blipFill>
        <p:spPr bwMode="auto">
          <a:xfrm>
            <a:off x="1450427" y="1166647"/>
            <a:ext cx="6243146" cy="461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4002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85850" y="9994"/>
            <a:ext cx="69723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Brazilian Regions</a:t>
            </a:r>
            <a:endParaRPr lang="en-US" sz="4000" dirty="0"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66" t="34499" r="71401" b="11584"/>
          <a:stretch/>
        </p:blipFill>
        <p:spPr bwMode="auto">
          <a:xfrm>
            <a:off x="1735643" y="846161"/>
            <a:ext cx="5672713" cy="49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08777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35" y="713620"/>
            <a:ext cx="4160130" cy="5073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23642"/>
            <a:ext cx="69723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Verdana" pitchFamily="34" charset="0"/>
              </a:rPr>
              <a:t>Brazil – Profile</a:t>
            </a:r>
            <a:endParaRPr lang="en-US" sz="4000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01" y="1149824"/>
            <a:ext cx="8857397" cy="4558352"/>
          </a:xfrm>
        </p:spPr>
        <p:txBody>
          <a:bodyPr>
            <a:noAutofit/>
          </a:bodyPr>
          <a:lstStyle/>
          <a:p>
            <a:pPr marL="231775" indent="-231775" algn="just">
              <a:lnSpc>
                <a:spcPct val="150000"/>
              </a:lnSpc>
              <a:spcBef>
                <a:spcPts val="600"/>
              </a:spcBef>
            </a:pPr>
            <a:r>
              <a:rPr lang="en-US" sz="1900" dirty="0" smtClean="0">
                <a:latin typeface="Verdana" pitchFamily="34" charset="0"/>
              </a:rPr>
              <a:t>8.511.965 </a:t>
            </a:r>
            <a:r>
              <a:rPr lang="en-US" sz="1900" dirty="0" err="1" smtClean="0">
                <a:latin typeface="Verdana" pitchFamily="34" charset="0"/>
              </a:rPr>
              <a:t>sq</a:t>
            </a:r>
            <a:r>
              <a:rPr lang="en-US" sz="1900" dirty="0" smtClean="0">
                <a:latin typeface="Verdana" pitchFamily="34" charset="0"/>
              </a:rPr>
              <a:t> km, slightly smaller than the China (9.596.961 </a:t>
            </a:r>
            <a:r>
              <a:rPr lang="en-US" sz="1900" dirty="0" err="1" smtClean="0">
                <a:latin typeface="Verdana" pitchFamily="34" charset="0"/>
              </a:rPr>
              <a:t>sq</a:t>
            </a:r>
            <a:r>
              <a:rPr lang="en-US" sz="1900" dirty="0" smtClean="0">
                <a:latin typeface="Verdana" pitchFamily="34" charset="0"/>
              </a:rPr>
              <a:t> km)</a:t>
            </a:r>
          </a:p>
          <a:p>
            <a:pPr marL="231775" indent="-231775" algn="just">
              <a:lnSpc>
                <a:spcPct val="150000"/>
              </a:lnSpc>
              <a:spcBef>
                <a:spcPts val="600"/>
              </a:spcBef>
            </a:pPr>
            <a:r>
              <a:rPr lang="en-US" sz="1900" dirty="0" smtClean="0">
                <a:latin typeface="Verdana" pitchFamily="34" charset="0"/>
              </a:rPr>
              <a:t>Population: 190.755.799 (5th largest in the world) Census 2010 IBGE</a:t>
            </a:r>
          </a:p>
          <a:p>
            <a:pPr marL="231775" indent="-231775" algn="just">
              <a:lnSpc>
                <a:spcPct val="150000"/>
              </a:lnSpc>
              <a:spcBef>
                <a:spcPts val="600"/>
              </a:spcBef>
            </a:pPr>
            <a:r>
              <a:rPr lang="en-US" sz="1900" dirty="0" smtClean="0">
                <a:latin typeface="Verdana" pitchFamily="34" charset="0"/>
              </a:rPr>
              <a:t>95.380.939 millions economically active (2009 - IPEA)</a:t>
            </a:r>
          </a:p>
          <a:p>
            <a:pPr marL="231775" indent="-231775" algn="just">
              <a:lnSpc>
                <a:spcPct val="150000"/>
              </a:lnSpc>
              <a:spcBef>
                <a:spcPts val="600"/>
              </a:spcBef>
            </a:pPr>
            <a:r>
              <a:rPr lang="en-US" sz="1900" dirty="0" smtClean="0">
                <a:latin typeface="Verdana" pitchFamily="34" charset="0"/>
              </a:rPr>
              <a:t>Population growth: 1,17%</a:t>
            </a:r>
          </a:p>
          <a:p>
            <a:pPr marL="231775" indent="-231775" algn="just">
              <a:lnSpc>
                <a:spcPct val="150000"/>
              </a:lnSpc>
              <a:spcBef>
                <a:spcPts val="600"/>
              </a:spcBef>
            </a:pPr>
            <a:r>
              <a:rPr lang="en-US" sz="1900" dirty="0" smtClean="0">
                <a:latin typeface="Verdana" pitchFamily="34" charset="0"/>
              </a:rPr>
              <a:t>GDP per capita (current US$) - $ 8.230,31 (2009 World Bank)</a:t>
            </a:r>
          </a:p>
          <a:p>
            <a:pPr marL="231775" indent="-231775" algn="just">
              <a:lnSpc>
                <a:spcPct val="150000"/>
              </a:lnSpc>
              <a:spcBef>
                <a:spcPts val="600"/>
              </a:spcBef>
            </a:pPr>
            <a:r>
              <a:rPr lang="en-US" sz="1900" dirty="0" smtClean="0">
                <a:latin typeface="Verdana" pitchFamily="34" charset="0"/>
              </a:rPr>
              <a:t>GDP: $ 1.594,49 billion (2009 World Bank – at current US$)</a:t>
            </a:r>
          </a:p>
          <a:p>
            <a:pPr marL="231775" indent="-231775" algn="just">
              <a:lnSpc>
                <a:spcPct val="150000"/>
              </a:lnSpc>
              <a:spcBef>
                <a:spcPts val="600"/>
              </a:spcBef>
            </a:pPr>
            <a:r>
              <a:rPr lang="en-US" sz="1900" dirty="0" smtClean="0">
                <a:latin typeface="Verdana" pitchFamily="34" charset="0"/>
              </a:rPr>
              <a:t>8th largest world economy</a:t>
            </a:r>
          </a:p>
        </p:txBody>
      </p:sp>
    </p:spTree>
    <p:extLst>
      <p:ext uri="{BB962C8B-B14F-4D97-AF65-F5344CB8AC3E}">
        <p14:creationId xmlns="" xmlns:p14="http://schemas.microsoft.com/office/powerpoint/2010/main" val="24390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68" y="690633"/>
            <a:ext cx="4157663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Verdana" pitchFamily="34" charset="0"/>
              </a:rPr>
              <a:t>Trivia Question #1*</a:t>
            </a:r>
            <a:endParaRPr lang="en-US" sz="4000" dirty="0">
              <a:latin typeface="Verdana" pitchFamily="34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Where </a:t>
            </a:r>
            <a:r>
              <a:rPr lang="en-US" sz="4400" dirty="0" smtClean="0"/>
              <a:t>is it easier to start a business?  Nigeria or Brazil?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*We’ve got prizes! : 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0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68" y="690633"/>
            <a:ext cx="4157663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Verdana" pitchFamily="34" charset="0"/>
              </a:rPr>
              <a:t>Trivia Question #1*</a:t>
            </a:r>
            <a:endParaRPr lang="en-US" sz="4000" dirty="0">
              <a:latin typeface="Verdana" pitchFamily="3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According to the “Ease of Starting a Business” rankings published by the World Bank…</a:t>
            </a:r>
          </a:p>
          <a:p>
            <a:pPr marL="0" indent="0">
              <a:buNone/>
            </a:pPr>
            <a:r>
              <a:rPr lang="en-US" sz="4400" dirty="0" smtClean="0"/>
              <a:t>Out of 183 countries, Brazil ranks 120.  Nigeria ranks 116.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0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23642"/>
            <a:ext cx="69723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Global Rankings</a:t>
            </a:r>
            <a:endParaRPr lang="en-US" sz="4000" dirty="0">
              <a:latin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11" t="24546" r="48633" b="27925"/>
          <a:stretch/>
        </p:blipFill>
        <p:spPr bwMode="auto">
          <a:xfrm>
            <a:off x="103209" y="1255595"/>
            <a:ext cx="8937581" cy="376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660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49" y="23642"/>
            <a:ext cx="7635069" cy="1143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Time to open a business and time to enforce contracts in Brazil; comparison with Mexican states &amp; other selected economies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3" t="12234"/>
          <a:stretch/>
        </p:blipFill>
        <p:spPr bwMode="auto">
          <a:xfrm>
            <a:off x="907576" y="1351127"/>
            <a:ext cx="7328848" cy="4353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903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49" y="23642"/>
            <a:ext cx="7635069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Ease of Doing Business 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0" t="7322"/>
          <a:stretch/>
        </p:blipFill>
        <p:spPr bwMode="auto">
          <a:xfrm>
            <a:off x="965578" y="1183943"/>
            <a:ext cx="7212843" cy="4490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483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68" y="690633"/>
            <a:ext cx="4157663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22696" y="0"/>
            <a:ext cx="6553200" cy="136591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Verdana" pitchFamily="34" charset="0"/>
              </a:rPr>
              <a:t>Trivia Question </a:t>
            </a:r>
            <a:r>
              <a:rPr lang="en-US" sz="4000" b="1" dirty="0" smtClean="0">
                <a:latin typeface="Verdana" pitchFamily="34" charset="0"/>
              </a:rPr>
              <a:t>#2*</a:t>
            </a:r>
            <a:endParaRPr lang="en-US" sz="4000" dirty="0">
              <a:latin typeface="Verdana" pitchFamily="3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001481"/>
            <a:ext cx="8229600" cy="5711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What is the “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Custo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Brasil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” or “Brazil Cost?”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The average price of a Brazilian swimsuit</a:t>
            </a:r>
          </a:p>
          <a:p>
            <a:pPr marL="514350" marR="0" lvl="0" indent="-51435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The cost of conversion to Brazilian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Reals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The extra costs of doing business in Brazil including, but not limited to: governmental inefficiency, legal and bureaucratic complications, excessive taxation, poor infrastructure, and inflation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arenR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0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49" y="12033"/>
            <a:ext cx="7625013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Top 10 Constraints to Firm Investment in Brazil (2009)</a:t>
            </a:r>
            <a:endParaRPr lang="en-US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94" t="25823" r="53070" b="16612"/>
          <a:stretch/>
        </p:blipFill>
        <p:spPr bwMode="auto">
          <a:xfrm>
            <a:off x="1064525" y="1168499"/>
            <a:ext cx="7014949" cy="446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9439" y="1184060"/>
            <a:ext cx="5125121" cy="276999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Verdana" pitchFamily="34" charset="0"/>
              </a:rPr>
              <a:t>% of firms identifying problem as their greatest obstacle</a:t>
            </a:r>
            <a:endParaRPr lang="en-US" sz="12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0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Office PowerPoint</Application>
  <PresentationFormat>On-screen Show (4:3)</PresentationFormat>
  <Paragraphs>142</Paragraphs>
  <Slides>17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Brazil – Profile</vt:lpstr>
      <vt:lpstr>Trivia Question #1*</vt:lpstr>
      <vt:lpstr>Trivia Question #1*</vt:lpstr>
      <vt:lpstr>Global Rankings</vt:lpstr>
      <vt:lpstr>Time to open a business and time to enforce contracts in Brazil; comparison with Mexican states &amp; other selected economies</vt:lpstr>
      <vt:lpstr>Ease of Doing Business </vt:lpstr>
      <vt:lpstr>Trivia Question #2*</vt:lpstr>
      <vt:lpstr>Top 10 Constraints to Firm Investment in Brazil (2009)</vt:lpstr>
      <vt:lpstr>Brazilian Tax Overview</vt:lpstr>
      <vt:lpstr>Trivia Question #3*</vt:lpstr>
      <vt:lpstr>Slide 12</vt:lpstr>
      <vt:lpstr>Brazil Rank – Agribusiness Production and Exports - 2009</vt:lpstr>
      <vt:lpstr>Abundance of Grains Brazil – Grain Production &amp; Planted Area</vt:lpstr>
      <vt:lpstr>Trivia Question #3</vt:lpstr>
      <vt:lpstr>Brazil has built its international reserves thanks to the agribusiness exports</vt:lpstr>
      <vt:lpstr>Brazilian Regions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NES</dc:creator>
  <cp:lastModifiedBy>atmed</cp:lastModifiedBy>
  <cp:revision>48</cp:revision>
  <dcterms:created xsi:type="dcterms:W3CDTF">2012-01-19T22:04:07Z</dcterms:created>
  <dcterms:modified xsi:type="dcterms:W3CDTF">2012-02-01T15:15:40Z</dcterms:modified>
</cp:coreProperties>
</file>