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7" r:id="rId3"/>
  </p:sldMasterIdLst>
  <p:notesMasterIdLst>
    <p:notesMasterId r:id="rId47"/>
  </p:notesMasterIdLst>
  <p:sldIdLst>
    <p:sldId id="257" r:id="rId4"/>
    <p:sldId id="312" r:id="rId5"/>
    <p:sldId id="313" r:id="rId6"/>
    <p:sldId id="314" r:id="rId7"/>
    <p:sldId id="315" r:id="rId8"/>
    <p:sldId id="268" r:id="rId9"/>
    <p:sldId id="269" r:id="rId10"/>
    <p:sldId id="309" r:id="rId11"/>
    <p:sldId id="310" r:id="rId12"/>
    <p:sldId id="311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6DE"/>
    <a:srgbClr val="E3F3D1"/>
    <a:srgbClr val="D6EDBD"/>
    <a:srgbClr val="FC6800"/>
    <a:srgbClr val="CBB40B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49B07-2B90-496B-8E3E-C6513B1E228F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5BFA8-9F2B-4B58-8F57-D15C072B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A925B-E8C0-439B-B594-8AE310A550E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Brazil's Aviation Industry:  Set For Take-Off</a:t>
            </a:r>
          </a:p>
          <a:p>
            <a:endParaRPr lang="en-US" sz="1600" b="1" dirty="0" smtClean="0"/>
          </a:p>
          <a:p>
            <a:r>
              <a:rPr lang="en-US" sz="1600" dirty="0" smtClean="0"/>
              <a:t>Latin American air travel is expected to grow by approximately 70% over the next two decades,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/>
              <a:t>Driven by an above avg. economic growth rate of approximately 4% per year.</a:t>
            </a:r>
          </a:p>
          <a:p>
            <a:pPr lvl="1"/>
            <a:endParaRPr lang="en-US" sz="1600" dirty="0" smtClean="0"/>
          </a:p>
          <a:p>
            <a:r>
              <a:rPr lang="en-US" sz="1600" dirty="0" smtClean="0"/>
              <a:t>“Much of the growth in Latin America will take place in Brazil as the region’s largest aviation market,” predicts Randy </a:t>
            </a:r>
            <a:r>
              <a:rPr lang="en-US" sz="1600" dirty="0" err="1" smtClean="0"/>
              <a:t>Tinseth</a:t>
            </a:r>
            <a:r>
              <a:rPr lang="en-US" sz="1600" dirty="0" smtClean="0"/>
              <a:t>, vice president of Marketing for Boeing Commercial Airplanes</a:t>
            </a:r>
          </a:p>
          <a:p>
            <a:r>
              <a:rPr lang="en-US" sz="1600" dirty="0" smtClean="0"/>
              <a:t>“Brazil has seen a near-50% increase in the number of jet aircraft in the last 10 years and there are no signs of slowing over the next 20 years, due to: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Strong economy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Growing middle class,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More access to air travel due to the introduction of the low-cost carrier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C6B05-1569-4F9C-9344-6B48A1BB78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3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585788" y="1071562"/>
            <a:ext cx="7972425" cy="479583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marL="119063" indent="-11906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11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892175" y="4756150"/>
            <a:ext cx="1492973" cy="203133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cs typeface="Arial" charset="0"/>
              </a:rPr>
              <a:t>Team </a:t>
            </a:r>
            <a:r>
              <a:rPr lang="en-GB" sz="1200" dirty="0" err="1" smtClean="0">
                <a:solidFill>
                  <a:srgbClr val="000000"/>
                </a:solidFill>
                <a:cs typeface="Arial" charset="0"/>
              </a:rPr>
              <a:t>Banco</a:t>
            </a:r>
            <a:r>
              <a:rPr lang="en-GB" sz="1200" baseline="0" dirty="0" smtClean="0">
                <a:solidFill>
                  <a:srgbClr val="000000"/>
                </a:solidFill>
                <a:cs typeface="Arial" charset="0"/>
              </a:rPr>
              <a:t> do Brazil</a:t>
            </a: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0073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92175" y="2581275"/>
            <a:ext cx="6581775" cy="549275"/>
          </a:xfrm>
        </p:spPr>
        <p:txBody>
          <a:bodyPr/>
          <a:lstStyle>
            <a:lvl1pPr>
              <a:lnSpc>
                <a:spcPts val="2200"/>
              </a:lnSpc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0074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2175" y="3402013"/>
            <a:ext cx="6583363" cy="439737"/>
          </a:xfrm>
          <a:ln/>
        </p:spPr>
        <p:txBody>
          <a:bodyPr/>
          <a:lstStyle>
            <a:lvl1pPr>
              <a:lnSpc>
                <a:spcPts val="1600"/>
              </a:lnSpc>
              <a:spcBef>
                <a:spcPct val="15000"/>
              </a:spcBef>
              <a:buClrTx/>
              <a:defRPr sz="1400" b="1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098" name="Picture 2" descr="http://austinkingflorist.com/wp-content/uploads/2010/05/UT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77044"/>
            <a:ext cx="634875" cy="4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83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7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514350"/>
            <a:ext cx="2087562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514350"/>
            <a:ext cx="6110288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27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514350"/>
            <a:ext cx="8345487" cy="258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96875" y="1154113"/>
            <a:ext cx="4008438" cy="51355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43807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6875" y="514350"/>
            <a:ext cx="8350250" cy="577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09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585788" y="774700"/>
            <a:ext cx="7972425" cy="479583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marL="119063" indent="-11906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1100" b="1">
              <a:solidFill>
                <a:srgbClr val="000000"/>
              </a:solidFill>
            </a:endParaRPr>
          </a:p>
        </p:txBody>
      </p:sp>
      <p:pic>
        <p:nvPicPr>
          <p:cNvPr id="5" name="Picture 5" descr="LLP logo with big space cop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5" t="1778" b="59770"/>
          <a:stretch>
            <a:fillRect/>
          </a:stretch>
        </p:blipFill>
        <p:spPr bwMode="gray">
          <a:xfrm>
            <a:off x="895350" y="6019800"/>
            <a:ext cx="1444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892175" y="4756150"/>
            <a:ext cx="1585913" cy="201613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>
                <a:solidFill>
                  <a:srgbClr val="000000"/>
                </a:solidFill>
              </a:rPr>
              <a:t>Deloitte Consulting LLP</a:t>
            </a:r>
          </a:p>
        </p:txBody>
      </p:sp>
      <p:sp>
        <p:nvSpPr>
          <p:cNvPr id="370073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92175" y="2581275"/>
            <a:ext cx="6581775" cy="549275"/>
          </a:xfrm>
        </p:spPr>
        <p:txBody>
          <a:bodyPr/>
          <a:lstStyle>
            <a:lvl1pPr>
              <a:lnSpc>
                <a:spcPts val="2200"/>
              </a:lnSpc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0074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2175" y="3402013"/>
            <a:ext cx="6583363" cy="439737"/>
          </a:xfrm>
          <a:ln/>
        </p:spPr>
        <p:txBody>
          <a:bodyPr/>
          <a:lstStyle>
            <a:lvl1pPr>
              <a:lnSpc>
                <a:spcPts val="1600"/>
              </a:lnSpc>
              <a:spcBef>
                <a:spcPct val="15000"/>
              </a:spcBef>
              <a:buClrTx/>
              <a:defRPr sz="14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59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4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87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875" y="1154113"/>
            <a:ext cx="1927225" cy="513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0" y="1154113"/>
            <a:ext cx="1928813" cy="513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2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54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4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74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416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095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408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10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514350"/>
            <a:ext cx="2087562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514350"/>
            <a:ext cx="6110288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56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514350"/>
            <a:ext cx="8345487" cy="258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96875" y="1154113"/>
            <a:ext cx="4008438" cy="513556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87235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C9D14-E2FD-4952-AE8E-53924DB9CC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51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7214D-BE93-4E03-9ECE-EBF835E9F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7859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26007-B325-4292-B73A-849D671F9D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0668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277C1-B8AB-4221-B6E2-76B928A767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283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9429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2BC18-FAEB-4618-A958-D888FED182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732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2B0A4-C44F-4637-8A96-557D08A9F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9447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ECD14-8D33-4D38-826D-430C7CBC56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370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1CA30-C90B-46F7-8816-AEC2F85701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4461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F6EAB-A044-4BC3-923F-805756AC59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348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74193-6770-48B9-823B-3DE0AE68B6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3905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4C471-F7C3-4C03-9CC8-D235F8E4CB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2804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F6FF7-0519-46D5-98DF-27A8719EF0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806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875" y="1154113"/>
            <a:ext cx="1927225" cy="513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0" y="1154113"/>
            <a:ext cx="1928813" cy="513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1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0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83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45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51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01638" y="514350"/>
            <a:ext cx="83454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6875" y="1154113"/>
            <a:ext cx="4008438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699717" name="Text Box 5"/>
          <p:cNvSpPr txBox="1">
            <a:spLocks noChangeArrowheads="1"/>
          </p:cNvSpPr>
          <p:nvPr/>
        </p:nvSpPr>
        <p:spPr bwMode="gray">
          <a:xfrm>
            <a:off x="4432300" y="6664325"/>
            <a:ext cx="279400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b" anchorCtr="1">
            <a:spAutoFit/>
          </a:bodyPr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None/>
              <a:defRPr/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- </a:t>
            </a:r>
            <a:fld id="{606333D9-4C24-4EC5-9E8F-FAF19E2140B6}" type="slidenum">
              <a:rPr lang="en-US" sz="900">
                <a:solidFill>
                  <a:srgbClr val="000000"/>
                </a:solidFill>
                <a:cs typeface="Arial" charset="0"/>
              </a:rPr>
              <a:pPr algn="ctr" eaLnBrk="0" fontAlgn="base" hangingPunct="0">
                <a:lnSpc>
                  <a:spcPct val="10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65000"/>
                <a:buFont typeface="Wingdings" pitchFamily="2" charset="2"/>
                <a:buNone/>
                <a:defRPr/>
              </a:pPr>
              <a:t>‹#›</a:t>
            </a:fld>
            <a:r>
              <a:rPr lang="en-US" sz="900" dirty="0">
                <a:solidFill>
                  <a:srgbClr val="000000"/>
                </a:solidFill>
                <a:cs typeface="Arial" charset="0"/>
              </a:rPr>
              <a:t> -</a:t>
            </a:r>
          </a:p>
        </p:txBody>
      </p:sp>
      <p:sp>
        <p:nvSpPr>
          <p:cNvPr id="3699747" name="Line 35"/>
          <p:cNvSpPr>
            <a:spLocks noChangeShapeType="1"/>
          </p:cNvSpPr>
          <p:nvPr/>
        </p:nvSpPr>
        <p:spPr bwMode="gray">
          <a:xfrm>
            <a:off x="392113" y="806450"/>
            <a:ext cx="835501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106000"/>
              </a:lnSpc>
              <a:spcBef>
                <a:spcPct val="50000"/>
              </a:spcBef>
              <a:spcAft>
                <a:spcPct val="0"/>
              </a:spcAft>
              <a:buSzPct val="100000"/>
              <a:buFont typeface="Wingdings 2" pitchFamily="18" charset="2"/>
              <a:buNone/>
              <a:defRPr/>
            </a:pPr>
            <a:endParaRPr lang="en-US" sz="11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Picture 2" descr="http://austinkingflorist.com/wp-content/uploads/2010/05/UT1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0" y="6416777"/>
            <a:ext cx="339754" cy="31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707" y="6275533"/>
            <a:ext cx="554318" cy="38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04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169863" indent="-168275" algn="l" rtl="0" eaLnBrk="0" fontAlgn="base" hangingPunct="0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100">
          <a:solidFill>
            <a:schemeClr val="tx1"/>
          </a:solidFill>
          <a:latin typeface="+mn-lt"/>
        </a:defRPr>
      </a:lvl2pPr>
      <a:lvl3pPr marL="344488" indent="-173038" algn="l" rtl="0" eaLnBrk="0" fontAlgn="base" hangingPunct="0">
        <a:lnSpc>
          <a:spcPct val="106000"/>
        </a:lnSpc>
        <a:spcBef>
          <a:spcPct val="40000"/>
        </a:spcBef>
        <a:spcAft>
          <a:spcPct val="0"/>
        </a:spcAft>
        <a:buClr>
          <a:schemeClr val="tx1"/>
        </a:buClr>
        <a:buFont typeface="Arial" charset="0"/>
        <a:buChar char="–"/>
        <a:defRPr sz="1000">
          <a:solidFill>
            <a:schemeClr val="tx1"/>
          </a:solidFill>
          <a:latin typeface="+mn-lt"/>
        </a:defRPr>
      </a:lvl3pPr>
      <a:lvl4pPr marL="517525" indent="-171450" algn="l" rtl="0" eaLnBrk="0" fontAlgn="base" hangingPunct="0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4pPr>
      <a:lvl5pPr marL="1446213" indent="-2365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5pPr>
      <a:lvl6pPr marL="19034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6pPr>
      <a:lvl7pPr marL="23606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7pPr>
      <a:lvl8pPr marL="28178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8pPr>
      <a:lvl9pPr marL="32750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01638" y="514350"/>
            <a:ext cx="83454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6875" y="1154113"/>
            <a:ext cx="4008438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699717" name="Text Box 5"/>
          <p:cNvSpPr txBox="1">
            <a:spLocks noChangeArrowheads="1"/>
          </p:cNvSpPr>
          <p:nvPr/>
        </p:nvSpPr>
        <p:spPr bwMode="gray">
          <a:xfrm>
            <a:off x="4432300" y="6664325"/>
            <a:ext cx="279400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b" anchorCtr="1">
            <a:spAutoFit/>
          </a:bodyPr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None/>
              <a:defRPr/>
            </a:pPr>
            <a:r>
              <a:rPr lang="en-US" sz="900">
                <a:solidFill>
                  <a:srgbClr val="000000"/>
                </a:solidFill>
              </a:rPr>
              <a:t>- </a:t>
            </a:r>
            <a:fld id="{734E6B93-E3F0-4352-992B-E6F485AE9354}" type="slidenum">
              <a:rPr lang="en-US" sz="900">
                <a:solidFill>
                  <a:srgbClr val="000000"/>
                </a:solidFill>
              </a:rPr>
              <a:pPr algn="ctr" eaLnBrk="0" fontAlgn="base" hangingPunct="0">
                <a:lnSpc>
                  <a:spcPct val="10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65000"/>
                <a:buFont typeface="Wingdings" pitchFamily="2" charset="2"/>
                <a:buNone/>
                <a:defRPr/>
              </a:pPr>
              <a:t>‹#›</a:t>
            </a:fld>
            <a:r>
              <a:rPr lang="en-US" sz="900">
                <a:solidFill>
                  <a:srgbClr val="000000"/>
                </a:solidFill>
              </a:rPr>
              <a:t> -</a:t>
            </a:r>
          </a:p>
        </p:txBody>
      </p:sp>
      <p:pic>
        <p:nvPicPr>
          <p:cNvPr id="1029" name="Picture 6" descr="DEL_CO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395288" y="6645275"/>
            <a:ext cx="69056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9747" name="Line 35"/>
          <p:cNvSpPr>
            <a:spLocks noChangeShapeType="1"/>
          </p:cNvSpPr>
          <p:nvPr/>
        </p:nvSpPr>
        <p:spPr bwMode="gray">
          <a:xfrm>
            <a:off x="392113" y="806450"/>
            <a:ext cx="835501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106000"/>
              </a:lnSpc>
              <a:spcBef>
                <a:spcPct val="50000"/>
              </a:spcBef>
              <a:spcAft>
                <a:spcPct val="0"/>
              </a:spcAft>
              <a:buSzPct val="100000"/>
              <a:buFont typeface="Wingdings 2" pitchFamily="18" charset="2"/>
              <a:buNone/>
              <a:defRPr/>
            </a:pPr>
            <a:endParaRPr lang="en-US" sz="1100" b="1">
              <a:solidFill>
                <a:srgbClr val="000000"/>
              </a:solidFill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89900" y="6524625"/>
            <a:ext cx="7143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20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169863" indent="-168275" algn="l" rtl="0" eaLnBrk="0" fontAlgn="base" hangingPunct="0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100">
          <a:solidFill>
            <a:schemeClr val="tx1"/>
          </a:solidFill>
          <a:latin typeface="+mn-lt"/>
        </a:defRPr>
      </a:lvl2pPr>
      <a:lvl3pPr marL="344488" indent="-173038" algn="l" rtl="0" eaLnBrk="0" fontAlgn="base" hangingPunct="0">
        <a:lnSpc>
          <a:spcPct val="106000"/>
        </a:lnSpc>
        <a:spcBef>
          <a:spcPct val="4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000">
          <a:solidFill>
            <a:schemeClr val="tx1"/>
          </a:solidFill>
          <a:latin typeface="+mn-lt"/>
        </a:defRPr>
      </a:lvl3pPr>
      <a:lvl4pPr marL="517525" indent="-171450" algn="l" rtl="0" eaLnBrk="0" fontAlgn="base" hangingPunct="0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4pPr>
      <a:lvl5pPr marL="1446213" indent="-2365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5pPr>
      <a:lvl6pPr marL="19034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6pPr>
      <a:lvl7pPr marL="23606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7pPr>
      <a:lvl8pPr marL="28178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8pPr>
      <a:lvl9pPr marL="32750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flip="none" rotWithShape="1">
          <a:gsLst>
            <a:gs pos="50000">
              <a:srgbClr val="000033"/>
            </a:gs>
            <a:gs pos="0">
              <a:schemeClr val="bg2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E8817CA-8E89-4597-94E6-7294C4162551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399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2.xml"/><Relationship Id="rId3" Type="http://schemas.openxmlformats.org/officeDocument/2006/relationships/slide" Target="slide14.xml"/><Relationship Id="rId7" Type="http://schemas.openxmlformats.org/officeDocument/2006/relationships/slide" Target="slide36.xml"/><Relationship Id="rId12" Type="http://schemas.openxmlformats.org/officeDocument/2006/relationships/slide" Target="slide24.xml"/><Relationship Id="rId17" Type="http://schemas.openxmlformats.org/officeDocument/2006/relationships/slide" Target="slide42.xml"/><Relationship Id="rId2" Type="http://schemas.openxmlformats.org/officeDocument/2006/relationships/slide" Target="slide12.xml"/><Relationship Id="rId16" Type="http://schemas.openxmlformats.org/officeDocument/2006/relationships/slide" Target="slide34.xml"/><Relationship Id="rId1" Type="http://schemas.openxmlformats.org/officeDocument/2006/relationships/slideLayout" Target="../slideLayouts/slideLayout37.xml"/><Relationship Id="rId6" Type="http://schemas.openxmlformats.org/officeDocument/2006/relationships/slide" Target="slide20.xml"/><Relationship Id="rId11" Type="http://schemas.openxmlformats.org/officeDocument/2006/relationships/slide" Target="slide38.xml"/><Relationship Id="rId5" Type="http://schemas.openxmlformats.org/officeDocument/2006/relationships/slide" Target="slide18.xml"/><Relationship Id="rId15" Type="http://schemas.openxmlformats.org/officeDocument/2006/relationships/slide" Target="slide26.xml"/><Relationship Id="rId10" Type="http://schemas.openxmlformats.org/officeDocument/2006/relationships/slide" Target="slide30.xml"/><Relationship Id="rId4" Type="http://schemas.openxmlformats.org/officeDocument/2006/relationships/slide" Target="slide16.xml"/><Relationship Id="rId9" Type="http://schemas.openxmlformats.org/officeDocument/2006/relationships/slide" Target="slide22.xml"/><Relationship Id="rId14" Type="http://schemas.openxmlformats.org/officeDocument/2006/relationships/slide" Target="slide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gray">
          <a:xfrm>
            <a:off x="892175" y="5186363"/>
            <a:ext cx="1072409" cy="20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600"/>
              </a:lnSpc>
              <a:spcBef>
                <a:spcPct val="15000"/>
              </a:spcBef>
              <a:buSzPct val="80000"/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February 1, 2012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1" name="Rectangle 55"/>
          <p:cNvSpPr>
            <a:spLocks noChangeArrowheads="1"/>
          </p:cNvSpPr>
          <p:nvPr/>
        </p:nvSpPr>
        <p:spPr bwMode="gray">
          <a:xfrm>
            <a:off x="892175" y="2638425"/>
            <a:ext cx="65817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lnSpc>
                <a:spcPts val="2200"/>
              </a:lnSpc>
              <a:spcBef>
                <a:spcPct val="100000"/>
              </a:spcBef>
              <a:buClr>
                <a:srgbClr val="4066B2"/>
              </a:buClr>
              <a:buSzPct val="85000"/>
              <a:buFont typeface="Wingdings" pitchFamily="2" charset="2"/>
              <a:buNone/>
            </a:pPr>
            <a:r>
              <a:rPr lang="en-US" b="1" dirty="0" smtClean="0">
                <a:solidFill>
                  <a:srgbClr val="000000"/>
                </a:solidFill>
              </a:rPr>
              <a:t>Global Trip – Brazil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Rectangle 56"/>
          <p:cNvSpPr>
            <a:spLocks noChangeArrowheads="1"/>
          </p:cNvSpPr>
          <p:nvPr/>
        </p:nvSpPr>
        <p:spPr bwMode="gray">
          <a:xfrm>
            <a:off x="892175" y="3402013"/>
            <a:ext cx="7874000" cy="439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600"/>
              </a:lnSpc>
              <a:spcBef>
                <a:spcPct val="15000"/>
              </a:spcBef>
              <a:buSzPct val="80000"/>
            </a:pPr>
            <a:r>
              <a:rPr lang="en-US" sz="1600" b="1" dirty="0" smtClean="0">
                <a:solidFill>
                  <a:srgbClr val="000000"/>
                </a:solidFill>
              </a:rPr>
              <a:t>US and Multi-National Corporations Doing Business In Brazil</a:t>
            </a:r>
          </a:p>
          <a:p>
            <a:pPr>
              <a:lnSpc>
                <a:spcPts val="1600"/>
              </a:lnSpc>
              <a:spcBef>
                <a:spcPct val="15000"/>
              </a:spcBef>
              <a:buSzPct val="80000"/>
            </a:pPr>
            <a:endParaRPr lang="en-US" sz="1600" b="1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  <a:spcBef>
                <a:spcPct val="15000"/>
              </a:spcBef>
              <a:buSzPct val="80000"/>
            </a:pPr>
            <a:r>
              <a:rPr lang="en-US" sz="1600" dirty="0" smtClean="0">
                <a:solidFill>
                  <a:srgbClr val="000000"/>
                </a:solidFill>
              </a:rPr>
              <a:t>Relevant Industries / Corporations</a:t>
            </a:r>
          </a:p>
          <a:p>
            <a:pPr>
              <a:lnSpc>
                <a:spcPts val="1600"/>
              </a:lnSpc>
              <a:spcBef>
                <a:spcPct val="15000"/>
              </a:spcBef>
              <a:buSzPct val="80000"/>
            </a:pPr>
            <a:r>
              <a:rPr lang="en-US" sz="1600" dirty="0" smtClean="0">
                <a:solidFill>
                  <a:srgbClr val="000000"/>
                </a:solidFill>
              </a:rPr>
              <a:t>Jeopardy</a:t>
            </a:r>
          </a:p>
          <a:p>
            <a:pPr>
              <a:lnSpc>
                <a:spcPts val="1600"/>
              </a:lnSpc>
              <a:spcBef>
                <a:spcPct val="15000"/>
              </a:spcBef>
              <a:buSzPct val="80000"/>
            </a:pPr>
            <a:endParaRPr lang="en-US" sz="1600" b="1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  <a:spcBef>
                <a:spcPct val="15000"/>
              </a:spcBef>
              <a:buSzPct val="80000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  <a:spcBef>
                <a:spcPct val="15000"/>
              </a:spcBef>
              <a:buSzPct val="80000"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6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93" y="1462061"/>
            <a:ext cx="1436522" cy="100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2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0008" y="1074510"/>
            <a:ext cx="5643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dirty="0" smtClean="0">
                <a:solidFill>
                  <a:srgbClr val="EBF6DE"/>
                </a:solidFill>
              </a:rPr>
              <a:t>R$</a:t>
            </a:r>
            <a:endParaRPr lang="en-US" sz="30000" dirty="0">
              <a:solidFill>
                <a:srgbClr val="EBF6D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136" y="1091821"/>
            <a:ext cx="7902054" cy="518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400" b="1" kern="0" dirty="0" smtClean="0"/>
              <a:t>Brazilian Government Efforts to Slow Overheating Economy</a:t>
            </a:r>
            <a:endParaRPr lang="en-US" sz="1400" b="1" kern="0" dirty="0"/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/>
            </a:pPr>
            <a:r>
              <a:rPr lang="en-US" sz="1400" kern="0" dirty="0" smtClean="0"/>
              <a:t>Central Bank tighten monetary policy</a:t>
            </a:r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/>
            </a:pPr>
            <a:r>
              <a:rPr lang="en-US" sz="1400" kern="0" dirty="0" smtClean="0"/>
              <a:t>Implementation of capital controls to restrict credit growth</a:t>
            </a:r>
            <a:endParaRPr lang="en-US" sz="1200" kern="0" dirty="0"/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400" b="1" kern="0" dirty="0" smtClean="0"/>
              <a:t>				Despite </a:t>
            </a:r>
            <a:r>
              <a:rPr lang="en-US" sz="1400" b="1" kern="0" dirty="0"/>
              <a:t>This</a:t>
            </a:r>
            <a:r>
              <a:rPr lang="en-US" sz="1400" b="1" kern="0" dirty="0" smtClean="0"/>
              <a:t>…</a:t>
            </a:r>
            <a:endParaRPr lang="en-US" sz="1200" kern="0" dirty="0" smtClean="0"/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400" b="1" kern="0" dirty="0"/>
              <a:t>Multinational Financial Institution </a:t>
            </a:r>
            <a:r>
              <a:rPr lang="en-US" sz="1400" b="1" kern="0" dirty="0" smtClean="0"/>
              <a:t>Expansion</a:t>
            </a:r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/>
            </a:pPr>
            <a:r>
              <a:rPr lang="en-US" sz="1400" kern="0" dirty="0"/>
              <a:t>JP Morgan </a:t>
            </a:r>
          </a:p>
          <a:p>
            <a:pPr marL="627063" lvl="2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/>
            </a:pPr>
            <a:r>
              <a:rPr lang="en-US" sz="1200" kern="0" dirty="0"/>
              <a:t>Plans to almost double its headcount in Brazil</a:t>
            </a:r>
          </a:p>
          <a:p>
            <a:pPr marL="627063" lvl="2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/>
            </a:pPr>
            <a:r>
              <a:rPr lang="en-US" sz="1200" kern="0" dirty="0"/>
              <a:t>High-profile acquisition of Rio based hedge fund </a:t>
            </a:r>
            <a:r>
              <a:rPr lang="en-US" sz="1200" kern="0" dirty="0" err="1"/>
              <a:t>Gavea</a:t>
            </a:r>
            <a:r>
              <a:rPr lang="en-US" sz="1200" kern="0" dirty="0"/>
              <a:t> </a:t>
            </a:r>
            <a:r>
              <a:rPr lang="en-US" sz="1200" kern="0" dirty="0" err="1" smtClean="0"/>
              <a:t>Investimentos</a:t>
            </a:r>
            <a:endParaRPr lang="en-US" sz="1200" kern="0" dirty="0" smtClean="0"/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/>
            </a:pPr>
            <a:r>
              <a:rPr lang="en-US" sz="1400" kern="0" dirty="0"/>
              <a:t>BNP Paribas</a:t>
            </a:r>
          </a:p>
          <a:p>
            <a:pPr marL="627063" lvl="2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/>
            </a:pPr>
            <a:r>
              <a:rPr lang="en-US" sz="1200" kern="0" dirty="0" smtClean="0"/>
              <a:t>Added 400 – 500 personnel in Brazil to bring total headcount to ~2,500</a:t>
            </a:r>
          </a:p>
          <a:p>
            <a:pPr marL="627063" lvl="2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/>
            </a:pPr>
            <a:r>
              <a:rPr lang="en-US" sz="1200" kern="0" dirty="0" smtClean="0"/>
              <a:t>Expanding into new areas like establishment of a securities brokerage</a:t>
            </a:r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/>
            </a:pPr>
            <a:r>
              <a:rPr lang="en-US" sz="1400" kern="0" dirty="0"/>
              <a:t>Industrial and Commercial Bank of China</a:t>
            </a:r>
          </a:p>
          <a:p>
            <a:pPr marL="627063" lvl="2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/>
            </a:pPr>
            <a:r>
              <a:rPr lang="en-US" sz="1200" kern="0" dirty="0"/>
              <a:t>World’s biggest lender by market cap</a:t>
            </a:r>
          </a:p>
          <a:p>
            <a:pPr marL="627063" lvl="2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/>
            </a:pPr>
            <a:r>
              <a:rPr lang="en-US" sz="1200" kern="0" dirty="0"/>
              <a:t>Plans to open branch in Sao Paulo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530674"/>
            <a:ext cx="8345487" cy="242439"/>
          </a:xfrm>
        </p:spPr>
        <p:txBody>
          <a:bodyPr/>
          <a:lstStyle/>
          <a:p>
            <a:r>
              <a:rPr lang="en-US" dirty="0" smtClean="0"/>
              <a:t>Multi-National Financial Institutions in Brazil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52" y="3233736"/>
            <a:ext cx="2070527" cy="451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361" y="4170528"/>
            <a:ext cx="2586109" cy="840157"/>
          </a:xfrm>
          <a:prstGeom prst="rect">
            <a:avLst/>
          </a:prstGeom>
        </p:spPr>
      </p:pic>
      <p:pic>
        <p:nvPicPr>
          <p:cNvPr id="1026" name="Picture 2" descr="https://encrypted-tbn0.google.com/images?q=tbn:ANd9GcStPJFopdRSAb9-48jidznW8blH15BPz-Iej742lf_R2HdGZeJ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67" y="5000851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66800" y="1701800"/>
          <a:ext cx="6934200" cy="401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33550"/>
                <a:gridCol w="1733550"/>
                <a:gridCol w="1733550"/>
                <a:gridCol w="1733550"/>
              </a:tblGrid>
              <a:tr h="80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0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80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80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80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8000" smtClean="0">
                <a:solidFill>
                  <a:schemeClr val="folHlink"/>
                </a:solidFill>
              </a:rPr>
              <a:t>Jeopardy</a:t>
            </a:r>
            <a:endParaRPr lang="en-US" smtClean="0"/>
          </a:p>
        </p:txBody>
      </p:sp>
      <p:sp>
        <p:nvSpPr>
          <p:cNvPr id="3107" name="Text Box 4"/>
          <p:cNvSpPr txBox="1">
            <a:spLocks noChangeArrowheads="1"/>
          </p:cNvSpPr>
          <p:nvPr/>
        </p:nvSpPr>
        <p:spPr bwMode="auto">
          <a:xfrm>
            <a:off x="1209442" y="1911384"/>
            <a:ext cx="14927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Oil and Gas</a:t>
            </a:r>
          </a:p>
        </p:txBody>
      </p:sp>
      <p:sp>
        <p:nvSpPr>
          <p:cNvPr id="3108" name="Text Box 5"/>
          <p:cNvSpPr txBox="1">
            <a:spLocks noChangeArrowheads="1"/>
          </p:cNvSpPr>
          <p:nvPr/>
        </p:nvSpPr>
        <p:spPr bwMode="auto">
          <a:xfrm>
            <a:off x="2936875" y="1757496"/>
            <a:ext cx="1447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Olympic Growth</a:t>
            </a:r>
          </a:p>
        </p:txBody>
      </p:sp>
      <p:sp>
        <p:nvSpPr>
          <p:cNvPr id="3109" name="Text Box 6"/>
          <p:cNvSpPr txBox="1">
            <a:spLocks noChangeArrowheads="1"/>
          </p:cNvSpPr>
          <p:nvPr/>
        </p:nvSpPr>
        <p:spPr bwMode="auto">
          <a:xfrm>
            <a:off x="5015533" y="1757496"/>
            <a:ext cx="8611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Plane 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Cents</a:t>
            </a:r>
            <a:endParaRPr lang="en-US" sz="2000" b="1" dirty="0" smtClean="0">
              <a:solidFill>
                <a:srgbClr val="FFFFFF"/>
              </a:solidFill>
            </a:endParaRPr>
          </a:p>
        </p:txBody>
      </p:sp>
      <p:sp>
        <p:nvSpPr>
          <p:cNvPr id="3110" name="Text Box 7"/>
          <p:cNvSpPr txBox="1">
            <a:spLocks noChangeArrowheads="1"/>
          </p:cNvSpPr>
          <p:nvPr/>
        </p:nvSpPr>
        <p:spPr bwMode="auto">
          <a:xfrm>
            <a:off x="6430963" y="1757496"/>
            <a:ext cx="14670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Language /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Trivia</a:t>
            </a:r>
          </a:p>
        </p:txBody>
      </p:sp>
      <p:sp>
        <p:nvSpPr>
          <p:cNvPr id="3111" name="Text Box 9"/>
          <p:cNvSpPr txBox="1">
            <a:spLocks noChangeArrowheads="1"/>
          </p:cNvSpPr>
          <p:nvPr/>
        </p:nvSpPr>
        <p:spPr bwMode="auto">
          <a:xfrm>
            <a:off x="1555750" y="2662238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hlinkClick r:id="rId2" action="ppaction://hlinksldjump"/>
              </a:rPr>
              <a:t>$100</a:t>
            </a:r>
            <a:endParaRPr lang="en-US" b="1" dirty="0" smtClean="0">
              <a:solidFill>
                <a:srgbClr val="FFFFFF"/>
              </a:solidFill>
            </a:endParaRPr>
          </a:p>
        </p:txBody>
      </p:sp>
      <p:sp>
        <p:nvSpPr>
          <p:cNvPr id="3112" name="Text Box 11"/>
          <p:cNvSpPr txBox="1">
            <a:spLocks noChangeArrowheads="1"/>
          </p:cNvSpPr>
          <p:nvPr/>
        </p:nvSpPr>
        <p:spPr bwMode="auto">
          <a:xfrm>
            <a:off x="1555750" y="3424238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hlinkClick r:id="rId3" action="ppaction://hlinksldjump"/>
              </a:rPr>
              <a:t>$200</a:t>
            </a:r>
            <a:endParaRPr lang="en-US" b="1" dirty="0" smtClean="0">
              <a:solidFill>
                <a:srgbClr val="FFFFFF"/>
              </a:solidFill>
            </a:endParaRPr>
          </a:p>
        </p:txBody>
      </p:sp>
      <p:sp>
        <p:nvSpPr>
          <p:cNvPr id="3113" name="Text Box 12"/>
          <p:cNvSpPr txBox="1">
            <a:spLocks noChangeArrowheads="1"/>
          </p:cNvSpPr>
          <p:nvPr/>
        </p:nvSpPr>
        <p:spPr bwMode="auto">
          <a:xfrm>
            <a:off x="1555750" y="4262438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hlinkClick r:id="rId4" action="ppaction://hlinksldjump"/>
              </a:rPr>
              <a:t>$300</a:t>
            </a:r>
            <a:endParaRPr lang="en-US" b="1" dirty="0" smtClean="0">
              <a:solidFill>
                <a:srgbClr val="FFFFFF"/>
              </a:solidFill>
            </a:endParaRPr>
          </a:p>
        </p:txBody>
      </p:sp>
      <p:sp>
        <p:nvSpPr>
          <p:cNvPr id="3114" name="Text Box 13"/>
          <p:cNvSpPr txBox="1">
            <a:spLocks noChangeArrowheads="1"/>
          </p:cNvSpPr>
          <p:nvPr/>
        </p:nvSpPr>
        <p:spPr bwMode="auto">
          <a:xfrm>
            <a:off x="1555750" y="5024438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hlinkClick r:id="rId5" action="ppaction://hlinksldjump"/>
              </a:rPr>
              <a:t>$400</a:t>
            </a:r>
            <a:endParaRPr lang="en-US" b="1" dirty="0" smtClean="0">
              <a:solidFill>
                <a:srgbClr val="FFFFFF"/>
              </a:solidFill>
            </a:endParaRPr>
          </a:p>
        </p:txBody>
      </p:sp>
      <p:sp>
        <p:nvSpPr>
          <p:cNvPr id="3115" name="Rectangle 15"/>
          <p:cNvSpPr>
            <a:spLocks noChangeArrowheads="1"/>
          </p:cNvSpPr>
          <p:nvPr/>
        </p:nvSpPr>
        <p:spPr bwMode="auto">
          <a:xfrm>
            <a:off x="3260725" y="2662238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hlinkClick r:id="rId6" action="ppaction://hlinksldjump"/>
              </a:rPr>
              <a:t>$100</a:t>
            </a: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3116" name="Rectangle 16"/>
          <p:cNvSpPr>
            <a:spLocks noChangeArrowheads="1"/>
          </p:cNvSpPr>
          <p:nvPr/>
        </p:nvSpPr>
        <p:spPr bwMode="auto">
          <a:xfrm>
            <a:off x="6715125" y="2662238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hlinkClick r:id="rId7" action="ppaction://hlinksldjump"/>
              </a:rPr>
              <a:t>$100</a:t>
            </a: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3117" name="Rectangle 17"/>
          <p:cNvSpPr>
            <a:spLocks noChangeArrowheads="1"/>
          </p:cNvSpPr>
          <p:nvPr/>
        </p:nvSpPr>
        <p:spPr bwMode="auto">
          <a:xfrm>
            <a:off x="4989513" y="2662238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hlinkClick r:id="rId8" action="ppaction://hlinksldjump"/>
              </a:rPr>
              <a:t>$100</a:t>
            </a: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3118" name="Rectangle 19"/>
          <p:cNvSpPr>
            <a:spLocks noChangeArrowheads="1"/>
          </p:cNvSpPr>
          <p:nvPr/>
        </p:nvSpPr>
        <p:spPr bwMode="auto">
          <a:xfrm>
            <a:off x="3260725" y="3424238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hlinkClick r:id="rId9" action="ppaction://hlinksldjump"/>
              </a:rPr>
              <a:t>$200</a:t>
            </a: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3119" name="Rectangle 20"/>
          <p:cNvSpPr>
            <a:spLocks noChangeArrowheads="1"/>
          </p:cNvSpPr>
          <p:nvPr/>
        </p:nvSpPr>
        <p:spPr bwMode="auto">
          <a:xfrm>
            <a:off x="4989513" y="3424238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hlinkClick r:id="rId10" action="ppaction://hlinksldjump"/>
              </a:rPr>
              <a:t>$200</a:t>
            </a: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3120" name="Rectangle 21"/>
          <p:cNvSpPr>
            <a:spLocks noChangeArrowheads="1"/>
          </p:cNvSpPr>
          <p:nvPr/>
        </p:nvSpPr>
        <p:spPr bwMode="auto">
          <a:xfrm>
            <a:off x="6715125" y="3424238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hlinkClick r:id="rId11" action="ppaction://hlinksldjump"/>
              </a:rPr>
              <a:t>$200</a:t>
            </a: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3121" name="Rectangle 23"/>
          <p:cNvSpPr>
            <a:spLocks noChangeArrowheads="1"/>
          </p:cNvSpPr>
          <p:nvPr/>
        </p:nvSpPr>
        <p:spPr bwMode="auto">
          <a:xfrm>
            <a:off x="3260725" y="4262438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hlinkClick r:id="rId12" action="ppaction://hlinksldjump"/>
              </a:rPr>
              <a:t>$300</a:t>
            </a: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3122" name="Rectangle 24"/>
          <p:cNvSpPr>
            <a:spLocks noChangeArrowheads="1"/>
          </p:cNvSpPr>
          <p:nvPr/>
        </p:nvSpPr>
        <p:spPr bwMode="auto">
          <a:xfrm>
            <a:off x="4989513" y="4262438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hlinkClick r:id="rId13" action="ppaction://hlinksldjump"/>
              </a:rPr>
              <a:t>$300</a:t>
            </a: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3123" name="Rectangle 25"/>
          <p:cNvSpPr>
            <a:spLocks noChangeArrowheads="1"/>
          </p:cNvSpPr>
          <p:nvPr/>
        </p:nvSpPr>
        <p:spPr bwMode="auto">
          <a:xfrm>
            <a:off x="6715125" y="4262438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hlinkClick r:id="rId14" action="ppaction://hlinksldjump"/>
              </a:rPr>
              <a:t>$300</a:t>
            </a: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3124" name="Rectangle 27"/>
          <p:cNvSpPr>
            <a:spLocks noChangeArrowheads="1"/>
          </p:cNvSpPr>
          <p:nvPr/>
        </p:nvSpPr>
        <p:spPr bwMode="auto">
          <a:xfrm>
            <a:off x="3260725" y="5024438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hlinkClick r:id="rId15" action="ppaction://hlinksldjump"/>
              </a:rPr>
              <a:t>$400</a:t>
            </a: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3125" name="Rectangle 28"/>
          <p:cNvSpPr>
            <a:spLocks noChangeArrowheads="1"/>
          </p:cNvSpPr>
          <p:nvPr/>
        </p:nvSpPr>
        <p:spPr bwMode="auto">
          <a:xfrm>
            <a:off x="4989513" y="5024438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hlinkClick r:id="rId16" action="ppaction://hlinksldjump"/>
              </a:rPr>
              <a:t>$400</a:t>
            </a: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3126" name="Rectangle 29"/>
          <p:cNvSpPr>
            <a:spLocks noChangeArrowheads="1"/>
          </p:cNvSpPr>
          <p:nvPr/>
        </p:nvSpPr>
        <p:spPr bwMode="auto">
          <a:xfrm>
            <a:off x="6715125" y="5024438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hlinkClick r:id="rId17" action="ppaction://hlinksldjump"/>
              </a:rPr>
              <a:t>$400</a:t>
            </a:r>
            <a:endParaRPr lang="en-US" sz="24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27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 Question from </a:t>
            </a:r>
            <a:br>
              <a:rPr lang="en-US" dirty="0" smtClean="0"/>
            </a:br>
            <a:r>
              <a:rPr lang="en-US" dirty="0" smtClean="0"/>
              <a:t>Oil and Gas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130627" y="2551837"/>
            <a:ext cx="488274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The number of oil wells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Exxon has drilled off the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Brazilian coast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8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 Answer from </a:t>
            </a:r>
            <a:br>
              <a:rPr lang="en-US" dirty="0" smtClean="0"/>
            </a:br>
            <a:r>
              <a:rPr lang="en-US" dirty="0" smtClean="0"/>
              <a:t>Oil and Gas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364251" y="3105835"/>
            <a:ext cx="4154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3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512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6582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665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Question from </a:t>
            </a:r>
            <a:br>
              <a:rPr lang="en-US" dirty="0" smtClean="0"/>
            </a:br>
            <a:r>
              <a:rPr lang="en-US" dirty="0" smtClean="0"/>
              <a:t>Oil and Gas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953338" y="2551837"/>
            <a:ext cx="523733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The company that recently </a:t>
            </a:r>
            <a:endParaRPr lang="en-US" sz="3600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had </a:t>
            </a:r>
            <a:r>
              <a:rPr lang="en-US" sz="3600" dirty="0"/>
              <a:t>an oil </a:t>
            </a:r>
            <a:r>
              <a:rPr lang="en-US" sz="3600" dirty="0" smtClean="0"/>
              <a:t>spill off the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Brazilian Coast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17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Answer from </a:t>
            </a:r>
            <a:br>
              <a:rPr lang="en-US" dirty="0" smtClean="0"/>
            </a:br>
            <a:r>
              <a:rPr lang="en-US" dirty="0" smtClean="0"/>
              <a:t>Oil and Gas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607634" y="3105835"/>
            <a:ext cx="19287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FFFF"/>
                </a:solidFill>
              </a:rPr>
              <a:t>Petrobras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7172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6582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156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$300 Question from </a:t>
            </a:r>
            <a:br>
              <a:rPr lang="en-US" dirty="0" smtClean="0"/>
            </a:br>
            <a:r>
              <a:rPr lang="en-US" dirty="0" smtClean="0"/>
              <a:t>Oil and Gas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600674" y="2828836"/>
            <a:ext cx="59426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The amount of stake </a:t>
            </a:r>
            <a:r>
              <a:rPr lang="en-US" sz="3600" dirty="0" err="1"/>
              <a:t>Petrobras</a:t>
            </a:r>
            <a:r>
              <a:rPr lang="en-US" sz="3600" dirty="0"/>
              <a:t> </a:t>
            </a:r>
            <a:endParaRPr lang="en-US" sz="3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has </a:t>
            </a:r>
            <a:r>
              <a:rPr lang="en-US" sz="3600" dirty="0"/>
              <a:t>in Exxon's deep water well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47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$300 Answer from </a:t>
            </a:r>
            <a:br>
              <a:rPr lang="en-US" dirty="0" smtClean="0"/>
            </a:br>
            <a:r>
              <a:rPr lang="en-US" dirty="0" smtClean="0"/>
              <a:t>Oil and Gas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056475" y="3105835"/>
            <a:ext cx="10310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20%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9220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6582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961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Question from </a:t>
            </a:r>
            <a:br>
              <a:rPr lang="en-US" dirty="0" smtClean="0"/>
            </a:br>
            <a:r>
              <a:rPr lang="en-US" dirty="0" smtClean="0"/>
              <a:t>Oil and Gas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84378" y="2274838"/>
            <a:ext cx="557524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The </a:t>
            </a:r>
            <a:r>
              <a:rPr lang="en-US" sz="3600" dirty="0"/>
              <a:t>largest foreign owner of </a:t>
            </a:r>
            <a:endParaRPr lang="en-US" sz="3600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exploration </a:t>
            </a:r>
            <a:r>
              <a:rPr lang="en-US" sz="3600" dirty="0"/>
              <a:t>rights in the </a:t>
            </a:r>
            <a:endParaRPr lang="en-US" sz="3600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Santos</a:t>
            </a:r>
            <a:r>
              <a:rPr lang="en-US" sz="3600" dirty="0"/>
              <a:t>, Campos, and </a:t>
            </a:r>
            <a:endParaRPr lang="en-US" sz="3600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/>
              <a:t>Espíritu</a:t>
            </a:r>
            <a:r>
              <a:rPr lang="en-US" sz="3600" dirty="0" smtClean="0"/>
              <a:t> </a:t>
            </a:r>
            <a:r>
              <a:rPr lang="en-US" sz="3600" dirty="0"/>
              <a:t>Santo basins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30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Answer from </a:t>
            </a:r>
            <a:br>
              <a:rPr lang="en-US" dirty="0" smtClean="0"/>
            </a:br>
            <a:r>
              <a:rPr lang="en-US" dirty="0" smtClean="0"/>
              <a:t>Oil and Gas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139290" y="2828836"/>
            <a:ext cx="48654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/>
              <a:t>Repsol</a:t>
            </a:r>
            <a:r>
              <a:rPr lang="en-US" sz="3600" dirty="0" smtClean="0"/>
              <a:t> Sinopec Brazil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(Spain, China, Brazil JV)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11268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6582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285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457200"/>
            <a:ext cx="8616238" cy="315913"/>
          </a:xfrm>
        </p:spPr>
        <p:txBody>
          <a:bodyPr>
            <a:noAutofit/>
          </a:bodyPr>
          <a:lstStyle/>
          <a:p>
            <a:r>
              <a:rPr lang="en-US" sz="2400" dirty="0" smtClean="0"/>
              <a:t>Brazilian Multinationals: Positive after the global crisis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234" y="102211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The internationalization of Brazilian companies is  a relatively recent phenomenon:</a:t>
            </a:r>
          </a:p>
          <a:p>
            <a:pPr lvl="1"/>
            <a:r>
              <a:rPr lang="en-US" sz="1600" dirty="0" smtClean="0"/>
              <a:t>From 2000 to 2003, outward FDI from Brazil averaged less than USD 1billion a year. </a:t>
            </a:r>
          </a:p>
          <a:p>
            <a:pPr lvl="1"/>
            <a:r>
              <a:rPr lang="en-US" sz="1600" dirty="0" smtClean="0"/>
              <a:t>Over the four-year period 2004−2008, this average jumped to nearly USD 14 billion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6" y="2373701"/>
            <a:ext cx="7467600" cy="3898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5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 Question from </a:t>
            </a:r>
            <a:br>
              <a:rPr lang="en-US" dirty="0" smtClean="0"/>
            </a:br>
            <a:r>
              <a:rPr lang="en-US" dirty="0" smtClean="0"/>
              <a:t>Olympic Growth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780210" y="2551837"/>
            <a:ext cx="558358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The company that is looking </a:t>
            </a:r>
            <a:endParaRPr lang="en-US" sz="3600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to </a:t>
            </a:r>
            <a:r>
              <a:rPr lang="en-US" sz="3600" dirty="0"/>
              <a:t>deliver sustainability to </a:t>
            </a:r>
            <a:endParaRPr lang="en-US" sz="3600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the </a:t>
            </a:r>
            <a:r>
              <a:rPr lang="en-US" sz="3600" dirty="0"/>
              <a:t>Olympic Games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26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 Answer from </a:t>
            </a:r>
            <a:br>
              <a:rPr lang="en-US" dirty="0" smtClean="0"/>
            </a:br>
            <a:r>
              <a:rPr lang="en-US" dirty="0" smtClean="0"/>
              <a:t>Olympic Growth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4171891" y="3105835"/>
            <a:ext cx="8002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GE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1536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6582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926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Question from </a:t>
            </a:r>
            <a:br>
              <a:rPr lang="en-US" dirty="0" smtClean="0"/>
            </a:br>
            <a:r>
              <a:rPr lang="en-US" dirty="0" smtClean="0"/>
              <a:t>Olympic Growth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671206" y="2828836"/>
            <a:ext cx="58015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The percentage growth GE's </a:t>
            </a:r>
            <a:endParaRPr lang="en-US" sz="3600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companies </a:t>
            </a:r>
            <a:r>
              <a:rPr lang="en-US" sz="3600" dirty="0"/>
              <a:t>have </a:t>
            </a:r>
            <a:r>
              <a:rPr lang="en-US" sz="3600" dirty="0" smtClean="0"/>
              <a:t>seen in Brazil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32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Answer from </a:t>
            </a:r>
            <a:br>
              <a:rPr lang="en-US" dirty="0" smtClean="0"/>
            </a:br>
            <a:r>
              <a:rPr lang="en-US" dirty="0" smtClean="0"/>
              <a:t>Olympic Growth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056475" y="3105835"/>
            <a:ext cx="10310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30%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17412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6582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376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$300 Question from </a:t>
            </a:r>
            <a:br>
              <a:rPr lang="en-US" dirty="0" smtClean="0"/>
            </a:br>
            <a:r>
              <a:rPr lang="en-US" dirty="0" smtClean="0"/>
              <a:t>Olympic Growth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850742" y="2551837"/>
            <a:ext cx="544251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The number of people the </a:t>
            </a:r>
            <a:endParaRPr lang="en-US" sz="3600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GE </a:t>
            </a:r>
            <a:r>
              <a:rPr lang="en-US" sz="3600" dirty="0"/>
              <a:t>Global Research Center </a:t>
            </a:r>
            <a:endParaRPr lang="en-US" sz="3600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i</a:t>
            </a:r>
            <a:r>
              <a:rPr lang="en-US" sz="3600" dirty="0" smtClean="0"/>
              <a:t>n Rio will </a:t>
            </a:r>
            <a:r>
              <a:rPr lang="en-US" sz="3600" dirty="0"/>
              <a:t>employ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65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$300 Answer from </a:t>
            </a:r>
            <a:br>
              <a:rPr lang="en-US" dirty="0" smtClean="0"/>
            </a:br>
            <a:r>
              <a:rPr lang="en-US" dirty="0" smtClean="0"/>
              <a:t>Olympic Growth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133419" y="3105835"/>
            <a:ext cx="877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200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19460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6582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689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Question from </a:t>
            </a:r>
            <a:br>
              <a:rPr lang="en-US" dirty="0" smtClean="0"/>
            </a:br>
            <a:r>
              <a:rPr lang="en-US" dirty="0" smtClean="0"/>
              <a:t>Olympic Growth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742315" y="2551837"/>
            <a:ext cx="565937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The 3 events in which Brazil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competed in the 2010 Winter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Olympic Games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87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Answer from </a:t>
            </a:r>
            <a:br>
              <a:rPr lang="en-US" dirty="0" smtClean="0"/>
            </a:br>
            <a:r>
              <a:rPr lang="en-US" dirty="0" smtClean="0"/>
              <a:t>Olympic Growth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44467" y="2551837"/>
            <a:ext cx="445506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Alpine Skiing,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Cross-Country Skiing,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Snowboarding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21508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6582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575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 Question from </a:t>
            </a:r>
            <a:br>
              <a:rPr lang="en-US" dirty="0" smtClean="0"/>
            </a:br>
            <a:r>
              <a:rPr lang="en-US" dirty="0" smtClean="0"/>
              <a:t>Plane Cents</a:t>
            </a:r>
            <a:endParaRPr lang="en-US" dirty="0" smtClean="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651970" y="3105835"/>
            <a:ext cx="58400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Exchange Rate – USD to BRL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5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 Answer from </a:t>
            </a:r>
            <a:br>
              <a:rPr lang="en-US" dirty="0" smtClean="0"/>
            </a:br>
            <a:r>
              <a:rPr lang="en-US" dirty="0" smtClean="0"/>
              <a:t>Plane Cents</a:t>
            </a:r>
            <a:endParaRPr lang="en-US" dirty="0" smtClean="0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689113" y="3105835"/>
            <a:ext cx="37657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0" dirty="0"/>
              <a:t>1 USD = 1.75 BRL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2560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6582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809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348766"/>
            <a:ext cx="8345487" cy="424347"/>
          </a:xfrm>
        </p:spPr>
        <p:txBody>
          <a:bodyPr/>
          <a:lstStyle/>
          <a:p>
            <a:r>
              <a:rPr lang="en-US" sz="2800" dirty="0" smtClean="0"/>
              <a:t>Brazil’s Aerospace Industry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8174"/>
            <a:ext cx="8229600" cy="47545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World-class </a:t>
            </a:r>
            <a:r>
              <a:rPr lang="en-US" sz="1600" dirty="0"/>
              <a:t>leader; fifth largest market in the world with sales of over $16 billion </a:t>
            </a:r>
          </a:p>
          <a:p>
            <a:pPr lvl="1"/>
            <a:r>
              <a:rPr lang="en-US" sz="1600" dirty="0" smtClean="0"/>
              <a:t>Embraer</a:t>
            </a:r>
            <a:r>
              <a:rPr lang="en-US" sz="1600" dirty="0"/>
              <a:t>, based in São Paolo, is the world’s fourth largest commercial aircraft company </a:t>
            </a:r>
            <a:r>
              <a:rPr lang="en-US" sz="1600" dirty="0" smtClean="0"/>
              <a:t>behind:</a:t>
            </a:r>
          </a:p>
          <a:p>
            <a:pPr lvl="2"/>
            <a:r>
              <a:rPr lang="en-US" sz="1600" dirty="0" smtClean="0"/>
              <a:t>Airbus SAS</a:t>
            </a:r>
          </a:p>
          <a:p>
            <a:pPr lvl="2"/>
            <a:r>
              <a:rPr lang="en-US" sz="1600" dirty="0" smtClean="0"/>
              <a:t>Boeing Co.</a:t>
            </a:r>
          </a:p>
          <a:p>
            <a:pPr lvl="2"/>
            <a:r>
              <a:rPr lang="en-US" sz="1600" dirty="0" smtClean="0"/>
              <a:t>Bombardier</a:t>
            </a:r>
            <a:r>
              <a:rPr lang="en-US" sz="1600" dirty="0"/>
              <a:t>, Inc. </a:t>
            </a:r>
          </a:p>
          <a:p>
            <a:pPr marL="914400" lvl="2" indent="0">
              <a:buNone/>
            </a:pPr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/>
              <a:t>country is a major importer of aircraft parts and generated $1.6 billion between </a:t>
            </a:r>
            <a:r>
              <a:rPr lang="en-US" sz="1600" dirty="0" smtClean="0"/>
              <a:t>January and </a:t>
            </a:r>
            <a:r>
              <a:rPr lang="en-US" sz="1600" dirty="0"/>
              <a:t>August 2008 alone: </a:t>
            </a:r>
          </a:p>
          <a:p>
            <a:pPr lvl="1"/>
            <a:r>
              <a:rPr lang="en-US" sz="1600" dirty="0" smtClean="0"/>
              <a:t>Growth </a:t>
            </a:r>
            <a:r>
              <a:rPr lang="en-US" sz="1600" dirty="0"/>
              <a:t>of airline passenger traffic is creating need for airport management services </a:t>
            </a:r>
          </a:p>
          <a:p>
            <a:pPr lvl="1"/>
            <a:r>
              <a:rPr lang="en-US" sz="1600" dirty="0" smtClean="0"/>
              <a:t>Potential </a:t>
            </a:r>
            <a:r>
              <a:rPr lang="en-US" sz="1600" dirty="0"/>
              <a:t>in space sector for satellite equipment, ground support systems and consulting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797945"/>
            <a:ext cx="8305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900" dirty="0"/>
              <a:t> </a:t>
            </a:r>
            <a:r>
              <a:rPr lang="en-US" sz="900" dirty="0" smtClean="0"/>
              <a:t>Source:  JPMorgan </a:t>
            </a:r>
            <a:r>
              <a:rPr lang="en-US" sz="900" dirty="0"/>
              <a:t>Chase &amp; </a:t>
            </a:r>
            <a:r>
              <a:rPr lang="en-US" sz="900" dirty="0" smtClean="0"/>
              <a:t>Co. “The </a:t>
            </a:r>
            <a:r>
              <a:rPr lang="en-US" sz="900" dirty="0"/>
              <a:t>Economic Ascendancy of Brazil: </a:t>
            </a:r>
            <a:r>
              <a:rPr lang="en-US" sz="900" dirty="0" smtClean="0"/>
              <a:t>What </a:t>
            </a:r>
            <a:r>
              <a:rPr lang="en-US" sz="900" dirty="0"/>
              <a:t>It Means for U.S. </a:t>
            </a:r>
            <a:r>
              <a:rPr lang="en-US" sz="900" dirty="0" smtClean="0"/>
              <a:t>Companies” - 2010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463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Question from </a:t>
            </a:r>
            <a:br>
              <a:rPr lang="en-US" dirty="0" smtClean="0"/>
            </a:br>
            <a:r>
              <a:rPr lang="en-US" dirty="0" smtClean="0"/>
              <a:t>Plane Cents</a:t>
            </a:r>
            <a:endParaRPr lang="en-US" dirty="0" smtClean="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350886" y="3168650"/>
            <a:ext cx="44422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Fastest civil aircraft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FF"/>
                </a:solidFill>
              </a:rPr>
              <a:t>c</a:t>
            </a:r>
            <a:r>
              <a:rPr lang="en-US" sz="3600" dirty="0" smtClean="0">
                <a:solidFill>
                  <a:srgbClr val="FFFFFF"/>
                </a:solidFill>
              </a:rPr>
              <a:t>urrently </a:t>
            </a:r>
            <a:r>
              <a:rPr lang="en-US" sz="3600" dirty="0" smtClean="0">
                <a:solidFill>
                  <a:srgbClr val="FFFFFF"/>
                </a:solidFill>
              </a:rPr>
              <a:t>in production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67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Answer from </a:t>
            </a:r>
            <a:br>
              <a:rPr lang="en-US" dirty="0" smtClean="0"/>
            </a:br>
            <a:r>
              <a:rPr lang="en-US" dirty="0"/>
              <a:t>Plane Cents</a:t>
            </a:r>
            <a:endParaRPr lang="en-US" dirty="0" smtClean="0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799726" y="3168650"/>
            <a:ext cx="35445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Cessna Citation X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27652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6582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576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$300 Question from </a:t>
            </a:r>
            <a:br>
              <a:rPr lang="en-US" dirty="0" smtClean="0"/>
            </a:br>
            <a:r>
              <a:rPr lang="en-US" dirty="0"/>
              <a:t>Plane Cents</a:t>
            </a:r>
            <a:endParaRPr lang="en-US" dirty="0" smtClean="0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023598" y="3105835"/>
            <a:ext cx="7096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3 competitors in the aviation industry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84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$300 Answer from </a:t>
            </a:r>
            <a:br>
              <a:rPr lang="en-US" dirty="0" smtClean="0"/>
            </a:br>
            <a:r>
              <a:rPr lang="en-US" dirty="0"/>
              <a:t>Plane Cents</a:t>
            </a:r>
            <a:endParaRPr lang="en-US" dirty="0" smtClean="0"/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998225" y="3105835"/>
            <a:ext cx="51475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Airbus, Boeing,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Cessna, </a:t>
            </a:r>
            <a:r>
              <a:rPr lang="en-US" sz="3600" dirty="0" err="1" smtClean="0">
                <a:solidFill>
                  <a:srgbClr val="FFFFFF"/>
                </a:solidFill>
              </a:rPr>
              <a:t>Dassault</a:t>
            </a:r>
            <a:r>
              <a:rPr lang="en-US" sz="3600" dirty="0" smtClean="0">
                <a:solidFill>
                  <a:srgbClr val="FFFFFF"/>
                </a:solidFill>
              </a:rPr>
              <a:t> Falcon…</a:t>
            </a:r>
          </a:p>
        </p:txBody>
      </p:sp>
      <p:pic>
        <p:nvPicPr>
          <p:cNvPr id="29700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6582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150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Question from </a:t>
            </a:r>
            <a:br>
              <a:rPr lang="en-US" dirty="0" smtClean="0"/>
            </a:br>
            <a:r>
              <a:rPr lang="en-US" dirty="0"/>
              <a:t>Plane Cents</a:t>
            </a:r>
            <a:endParaRPr lang="en-US" dirty="0" smtClean="0"/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006779" y="2551837"/>
            <a:ext cx="513044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FFFF"/>
                </a:solidFill>
              </a:rPr>
              <a:t>Itau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Unibanco’s</a:t>
            </a:r>
            <a:r>
              <a:rPr lang="en-US" sz="3600" dirty="0" smtClean="0">
                <a:solidFill>
                  <a:srgbClr val="FFFFFF"/>
                </a:solidFill>
              </a:rPr>
              <a:t> rank 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world’s largest banks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(by market cap as of 2011)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01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Answer from </a:t>
            </a:r>
            <a:br>
              <a:rPr lang="en-US" dirty="0" smtClean="0"/>
            </a:br>
            <a:r>
              <a:rPr lang="en-US" dirty="0"/>
              <a:t>Plane Cents</a:t>
            </a:r>
            <a:endParaRPr lang="en-US" dirty="0" smtClean="0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4137971" y="3105835"/>
            <a:ext cx="8680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11</a:t>
            </a:r>
            <a:r>
              <a:rPr lang="en-US" sz="3600" baseline="30000" dirty="0" smtClean="0">
                <a:solidFill>
                  <a:srgbClr val="FFFFFF"/>
                </a:solidFill>
              </a:rPr>
              <a:t>th</a:t>
            </a:r>
            <a:endParaRPr lang="en-US" baseline="30000" dirty="0" smtClean="0">
              <a:solidFill>
                <a:srgbClr val="FFFFFF"/>
              </a:solidFill>
            </a:endParaRPr>
          </a:p>
        </p:txBody>
      </p:sp>
      <p:pic>
        <p:nvPicPr>
          <p:cNvPr id="31748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6582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191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 Question from </a:t>
            </a:r>
            <a:br>
              <a:rPr lang="en-US" dirty="0" smtClean="0"/>
            </a:br>
            <a:r>
              <a:rPr lang="en-US" dirty="0" smtClean="0"/>
              <a:t>Language / Trivia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46923" y="2551837"/>
            <a:ext cx="525015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The country that is hosting </a:t>
            </a:r>
            <a:endParaRPr lang="en-US" sz="3600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the </a:t>
            </a:r>
            <a:r>
              <a:rPr lang="en-US" sz="3600" dirty="0"/>
              <a:t>2014 World Cup and </a:t>
            </a:r>
            <a:endParaRPr lang="en-US" sz="3600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2016 </a:t>
            </a:r>
            <a:r>
              <a:rPr lang="en-US" sz="3600" dirty="0"/>
              <a:t>Olympic Games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0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 Answer from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Language / Trivia</a:t>
            </a:r>
          </a:p>
        </p:txBody>
      </p:sp>
      <p:pic>
        <p:nvPicPr>
          <p:cNvPr id="3584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6582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58793" y="3105835"/>
            <a:ext cx="28264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What is </a:t>
            </a:r>
            <a:r>
              <a:rPr lang="en-US" sz="3600" dirty="0" err="1" smtClean="0">
                <a:solidFill>
                  <a:srgbClr val="FFFFFF"/>
                </a:solidFill>
              </a:rPr>
              <a:t>Brasil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84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Question from </a:t>
            </a:r>
            <a:br>
              <a:rPr lang="en-US" dirty="0" smtClean="0"/>
            </a:br>
            <a:r>
              <a:rPr lang="en-US" dirty="0" smtClean="0"/>
              <a:t>Language / Trivia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08542" y="3105835"/>
            <a:ext cx="51269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‘Thank You’ in Portuguese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44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Answer from </a:t>
            </a:r>
            <a:br>
              <a:rPr lang="en-US" dirty="0" smtClean="0"/>
            </a:br>
            <a:r>
              <a:rPr lang="en-US" dirty="0" smtClean="0"/>
              <a:t>Language / Trivia</a:t>
            </a:r>
          </a:p>
        </p:txBody>
      </p:sp>
      <p:pic>
        <p:nvPicPr>
          <p:cNvPr id="37892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6582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68888" y="3105835"/>
            <a:ext cx="40062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Obrigado / </a:t>
            </a:r>
            <a:r>
              <a:rPr lang="en-US" sz="3600" dirty="0" err="1" smtClean="0">
                <a:solidFill>
                  <a:srgbClr val="FFFFFF"/>
                </a:solidFill>
              </a:rPr>
              <a:t>Obrigada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24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316385"/>
            <a:ext cx="8345487" cy="456728"/>
          </a:xfrm>
        </p:spPr>
        <p:txBody>
          <a:bodyPr/>
          <a:lstStyle/>
          <a:p>
            <a:r>
              <a:rPr lang="en-US" sz="2800" dirty="0" smtClean="0"/>
              <a:t>Aviation Industry Overview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2871"/>
            <a:ext cx="2362200" cy="53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0" y="1728138"/>
            <a:ext cx="3417926" cy="81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2" y="4644252"/>
            <a:ext cx="1143000" cy="95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77680"/>
            <a:ext cx="137160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177" y="1607424"/>
            <a:ext cx="1431806" cy="116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23" y="4114479"/>
            <a:ext cx="299357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059416"/>
            <a:ext cx="2800350" cy="65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723288"/>
            <a:ext cx="2957513" cy="6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73271"/>
            <a:ext cx="2780663" cy="68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4117" y="1021976"/>
            <a:ext cx="827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Equipment Manufacturers (OEMs): commercial, executive, and military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$300 Question from </a:t>
            </a:r>
            <a:br>
              <a:rPr lang="en-US" dirty="0" smtClean="0"/>
            </a:br>
            <a:r>
              <a:rPr lang="en-US" dirty="0" smtClean="0"/>
              <a:t>Language / Trivia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1156129" y="3105835"/>
            <a:ext cx="68317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‘All is well’ in Brazilian Portuguese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98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$300 Answer from </a:t>
            </a:r>
            <a:br>
              <a:rPr lang="en-US" dirty="0" smtClean="0"/>
            </a:br>
            <a:r>
              <a:rPr lang="en-US" dirty="0" smtClean="0"/>
              <a:t>Language / Trivia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3506740" y="3105835"/>
            <a:ext cx="21305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FFFF"/>
                </a:solidFill>
              </a:rPr>
              <a:t>Tudo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Bem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39940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6582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708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Question from </a:t>
            </a:r>
            <a:br>
              <a:rPr lang="en-US" dirty="0" smtClean="0"/>
            </a:br>
            <a:r>
              <a:rPr lang="en-US" dirty="0" smtClean="0"/>
              <a:t>Language / Trivia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773798" y="3105835"/>
            <a:ext cx="55964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How to order a beer in Brazil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16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Answer from </a:t>
            </a:r>
            <a:br>
              <a:rPr lang="en-US" dirty="0" smtClean="0"/>
            </a:br>
            <a:r>
              <a:rPr lang="en-US" dirty="0" smtClean="0"/>
              <a:t>Language / Trivia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2338056" y="3105835"/>
            <a:ext cx="4467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dirty="0"/>
              <a:t>Uma </a:t>
            </a:r>
            <a:r>
              <a:rPr lang="pt-BR" sz="3600" dirty="0" smtClean="0"/>
              <a:t>cerveja, por </a:t>
            </a:r>
            <a:r>
              <a:rPr lang="pt-BR" sz="3600" dirty="0"/>
              <a:t>favor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41988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6582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267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348766"/>
            <a:ext cx="8345487" cy="424347"/>
          </a:xfrm>
        </p:spPr>
        <p:txBody>
          <a:bodyPr/>
          <a:lstStyle/>
          <a:p>
            <a:r>
              <a:rPr lang="en-US" sz="2800" dirty="0" smtClean="0"/>
              <a:t>Textron Profile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020027"/>
            <a:ext cx="8258503" cy="2401085"/>
          </a:xfrm>
        </p:spPr>
        <p:txBody>
          <a:bodyPr/>
          <a:lstStyle/>
          <a:p>
            <a:pPr lvl="1">
              <a:defRPr/>
            </a:pPr>
            <a:r>
              <a:rPr lang="en-US" sz="1400" dirty="0">
                <a:ea typeface="+mn-ea"/>
                <a:cs typeface="+mn-cs"/>
              </a:rPr>
              <a:t>Textron Inc. operates in five segments: Cessna, Bell, Textron Systems, Industrial, and Finance</a:t>
            </a:r>
          </a:p>
          <a:p>
            <a:pPr marL="627063" lvl="2" indent="-168275">
              <a:spcBef>
                <a:spcPct val="80000"/>
              </a:spcBef>
              <a:buFont typeface="Arial" pitchFamily="34" charset="0"/>
              <a:buChar char="-"/>
              <a:defRPr/>
            </a:pPr>
            <a:r>
              <a:rPr lang="en-US" sz="1200" dirty="0">
                <a:ea typeface="+mn-ea"/>
                <a:cs typeface="+mn-cs"/>
              </a:rPr>
              <a:t>Cessna has delivered approximately 192,000 aircraft, including more than 154,000 single engine airplanes; more than 1,900 Caravans; more than 2,000 military jets and more than 6,000 Citation business jets. Cessna has delivered 52% more business jets than its closest competitor</a:t>
            </a:r>
          </a:p>
          <a:p>
            <a:pPr marL="627063" lvl="2" indent="-168275">
              <a:spcBef>
                <a:spcPct val="80000"/>
              </a:spcBef>
              <a:buFont typeface="Arial" pitchFamily="34" charset="0"/>
              <a:buChar char="-"/>
              <a:defRPr/>
            </a:pPr>
            <a:r>
              <a:rPr lang="en-US" sz="1200" dirty="0">
                <a:ea typeface="+mn-ea"/>
                <a:cs typeface="+mn-cs"/>
              </a:rPr>
              <a:t>One-third of the world’s operating vertical lift aircraft are made by Bell, including advanced military aircraft and a variety of commercial single- and twin-engine helicopters..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sz="1500" dirty="0" smtClean="0"/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79" y="4063148"/>
            <a:ext cx="5962650" cy="2555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1912" y="3693816"/>
            <a:ext cx="599418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Business Jet Product and Pricing Span by Company: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0" y="2670210"/>
            <a:ext cx="4194318" cy="91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83" y="2670215"/>
            <a:ext cx="3801133" cy="91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5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530674"/>
            <a:ext cx="8345487" cy="242439"/>
          </a:xfrm>
        </p:spPr>
        <p:txBody>
          <a:bodyPr/>
          <a:lstStyle/>
          <a:p>
            <a:r>
              <a:rPr lang="en-US" dirty="0"/>
              <a:t>Oil and Gas Industry in Brazil</a:t>
            </a: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gray">
          <a:xfrm>
            <a:off x="364720" y="1118788"/>
            <a:ext cx="8361363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69863" marR="0" lvl="1" indent="-168275" algn="l" defTabSz="914400" rtl="0" eaLnBrk="0" fontAlgn="base" latinLnBrk="0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Exxon</a:t>
            </a:r>
            <a:r>
              <a:rPr lang="en-US" sz="1400" b="1" kern="0" dirty="0" smtClean="0"/>
              <a:t>Mobil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69863" marR="0" lvl="1" indent="-168275" algn="l" defTabSz="914400" rtl="0" eaLnBrk="0" fontAlgn="base" latinLnBrk="0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lang="en-US" sz="1400" kern="0" dirty="0" smtClean="0"/>
              <a:t>Has drilled three deep water wells off the coast of Brazil (in the Santos Basin) and not found oil</a:t>
            </a:r>
          </a:p>
          <a:p>
            <a:pPr marL="169863" marR="0" lvl="1" indent="-168275" algn="l" defTabSz="914400" rtl="0" eaLnBrk="0" fontAlgn="base" latinLnBrk="0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lang="en-US" sz="1400" kern="0" dirty="0" smtClean="0"/>
              <a:t>Exxon holds 40% interest and is operator, Hess owns 40% stake and </a:t>
            </a:r>
            <a:r>
              <a:rPr lang="en-US" sz="1400" kern="0" dirty="0" err="1" smtClean="0"/>
              <a:t>Petrobras</a:t>
            </a:r>
            <a:r>
              <a:rPr lang="en-US" sz="1400" kern="0" dirty="0" smtClean="0"/>
              <a:t> holds 20% stake</a:t>
            </a:r>
          </a:p>
          <a:p>
            <a:pPr marL="169863" marR="0" lvl="1" indent="-168275" algn="l" defTabSz="914400" rtl="0" eaLnBrk="0" fontAlgn="base" latinLnBrk="0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lang="en-US" sz="1400" kern="0" dirty="0" smtClean="0"/>
              <a:t>In years past, Exxon described exploration in Brazil as “high-potential”</a:t>
            </a:r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defRPr/>
            </a:pPr>
            <a:endParaRPr lang="en-US" sz="1400" b="1" kern="0" dirty="0" smtClean="0"/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400" b="1" kern="0" dirty="0" err="1" smtClean="0"/>
              <a:t>PetroBras</a:t>
            </a:r>
            <a:endParaRPr lang="en-US" sz="1400" b="1" kern="0" dirty="0" smtClean="0"/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/>
            </a:pPr>
            <a:r>
              <a:rPr lang="en-US" sz="1400" kern="0" dirty="0" smtClean="0"/>
              <a:t>Has made discoveries of multibillion barrels of oil in recent years near where Exxon has drilled</a:t>
            </a:r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/>
            </a:pPr>
            <a:r>
              <a:rPr lang="en-US" sz="1400" kern="0" dirty="0" smtClean="0"/>
              <a:t>Owns 20% stake in Exxon’s deep water wells off the coast of Brazil</a:t>
            </a:r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/>
            </a:pPr>
            <a:r>
              <a:rPr lang="en-US" sz="1400" kern="0" dirty="0" smtClean="0"/>
              <a:t>As of yesterday (1/31), </a:t>
            </a:r>
            <a:r>
              <a:rPr lang="en-US" sz="1400" kern="0" dirty="0" err="1" smtClean="0"/>
              <a:t>PetroBras</a:t>
            </a:r>
            <a:r>
              <a:rPr lang="en-US" sz="1400" kern="0" dirty="0" smtClean="0"/>
              <a:t> reported an accident at an ultra-</a:t>
            </a:r>
            <a:r>
              <a:rPr lang="en-US" sz="1400" kern="0" dirty="0" err="1" smtClean="0"/>
              <a:t>deepwater</a:t>
            </a:r>
            <a:r>
              <a:rPr lang="en-US" sz="1400" kern="0" dirty="0" smtClean="0"/>
              <a:t> oil field off Brazil’s coast spilled an estimated 160 barrels of crude into the Atlantic Ocean </a:t>
            </a:r>
          </a:p>
        </p:txBody>
      </p:sp>
    </p:spTree>
    <p:extLst>
      <p:ext uri="{BB962C8B-B14F-4D97-AF65-F5344CB8AC3E}">
        <p14:creationId xmlns:p14="http://schemas.microsoft.com/office/powerpoint/2010/main" val="15860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514581"/>
            <a:ext cx="8345487" cy="258532"/>
          </a:xfrm>
        </p:spPr>
        <p:txBody>
          <a:bodyPr/>
          <a:lstStyle/>
          <a:p>
            <a:r>
              <a:rPr lang="en-US" dirty="0" smtClean="0"/>
              <a:t>Oil and Gas Industry in Brazil</a:t>
            </a:r>
            <a:endParaRPr lang="en-US" dirty="0"/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gray">
          <a:xfrm>
            <a:off x="396875" y="1150938"/>
            <a:ext cx="8361363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69863" marR="0" lvl="1" indent="-168275" algn="l" defTabSz="914400" rtl="0" eaLnBrk="0" fontAlgn="base" latinLnBrk="0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Scope</a:t>
            </a:r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/>
            </a:pPr>
            <a:r>
              <a:rPr lang="en-US" sz="1400" dirty="0"/>
              <a:t>Brazil is expected to become a major oil exporter and is building dozens of drilling rigs and support ships to support the extraction of the </a:t>
            </a:r>
            <a:r>
              <a:rPr lang="en-US" sz="1400" dirty="0" smtClean="0"/>
              <a:t>oil</a:t>
            </a:r>
            <a:endParaRPr lang="en-US" sz="1400" dirty="0"/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/>
            </a:pPr>
            <a:r>
              <a:rPr lang="en-US" sz="1400" kern="0" dirty="0" smtClean="0"/>
              <a:t> </a:t>
            </a:r>
            <a:r>
              <a:rPr lang="en-US" sz="1400" dirty="0" smtClean="0"/>
              <a:t>Brazil is expected to pass the US Gulf of Mexico in offshore oil production in less than </a:t>
            </a:r>
            <a:r>
              <a:rPr lang="en-US" sz="1400" dirty="0"/>
              <a:t>5 years. </a:t>
            </a:r>
            <a:endParaRPr lang="en-US" sz="1400" b="1" kern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200" y="2715318"/>
            <a:ext cx="4407893" cy="3180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41" y="2759664"/>
            <a:ext cx="4238528" cy="309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29963" y="843100"/>
            <a:ext cx="7385991" cy="57897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1638" y="514581"/>
            <a:ext cx="8345487" cy="258532"/>
          </a:xfrm>
        </p:spPr>
        <p:txBody>
          <a:bodyPr/>
          <a:lstStyle/>
          <a:p>
            <a:r>
              <a:rPr lang="en-US" dirty="0" smtClean="0"/>
              <a:t>GE Sponsors 2016 Olympics in Rio de Janeiro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1012" y="1049005"/>
            <a:ext cx="8695763" cy="3927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400" b="1" kern="0" dirty="0"/>
              <a:t>Olympics is prime market to showcase innovation </a:t>
            </a:r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/>
            </a:pPr>
            <a:r>
              <a:rPr lang="en-US" sz="1400" kern="0" dirty="0"/>
              <a:t>Plans on opening fifth global research center in Rio</a:t>
            </a:r>
          </a:p>
          <a:p>
            <a:pPr marL="627063" lvl="2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/>
            </a:pPr>
            <a:r>
              <a:rPr lang="en-US" sz="1400" kern="0" dirty="0"/>
              <a:t>$100 million is to be invested toward center- largely focused in oil &amp; gas and renewable energy</a:t>
            </a:r>
          </a:p>
          <a:p>
            <a:pPr marL="627063" lvl="2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/>
            </a:pPr>
            <a:r>
              <a:rPr lang="en-US" sz="1400" kern="0" dirty="0"/>
              <a:t>Will eventually employ 200 people</a:t>
            </a:r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/>
            </a:pPr>
            <a:r>
              <a:rPr lang="en-US" sz="1400" kern="0" dirty="0"/>
              <a:t>Looking to deliver sustainability to the Olympic Games</a:t>
            </a:r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defRPr/>
            </a:pPr>
            <a:endParaRPr lang="en-US" sz="1400" b="1" kern="0" dirty="0"/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400" b="1" kern="0" dirty="0"/>
              <a:t>Rio de Janeiro draws infrastructure projects</a:t>
            </a:r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/>
            </a:pPr>
            <a:r>
              <a:rPr lang="en-US" sz="1400" kern="0" dirty="0"/>
              <a:t>GE views sponsorship as an opportunity to expand local infrastructure</a:t>
            </a:r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/>
            </a:pPr>
            <a:r>
              <a:rPr lang="en-US" sz="1400" kern="0" dirty="0"/>
              <a:t>GE businesses have seen nearly a 30% growth in Brazil</a:t>
            </a:r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/>
            </a:pPr>
            <a:r>
              <a:rPr lang="en-US" sz="1400" kern="0" dirty="0"/>
              <a:t>Primary focus is in “</a:t>
            </a:r>
            <a:r>
              <a:rPr lang="en-US" sz="1400" dirty="0"/>
              <a:t>healthcare equipment, trains, wind turbines and industrial equipment”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22366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0008" y="1074510"/>
            <a:ext cx="5643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dirty="0" smtClean="0">
                <a:solidFill>
                  <a:srgbClr val="EBF6DE"/>
                </a:solidFill>
              </a:rPr>
              <a:t>R$</a:t>
            </a:r>
            <a:endParaRPr lang="en-US" sz="30000" dirty="0">
              <a:solidFill>
                <a:srgbClr val="EBF6D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136" y="914397"/>
            <a:ext cx="7902054" cy="555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400" b="1" kern="0" dirty="0"/>
              <a:t>Accounting Standard Convergence</a:t>
            </a:r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/>
            </a:pPr>
            <a:r>
              <a:rPr lang="en-US" sz="1400" kern="0" dirty="0" smtClean="0"/>
              <a:t>Overview</a:t>
            </a:r>
            <a:endParaRPr lang="en-US" sz="1400" kern="0" dirty="0"/>
          </a:p>
          <a:p>
            <a:pPr marL="627063" lvl="2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/>
            </a:pPr>
            <a:r>
              <a:rPr lang="en-US" sz="1200" kern="0" dirty="0"/>
              <a:t>As of the end of 2010, Brazil will have substantially converged its </a:t>
            </a:r>
            <a:r>
              <a:rPr lang="en-US" sz="1200" kern="0" dirty="0" smtClean="0"/>
              <a:t>accounting standards                       (</a:t>
            </a:r>
            <a:r>
              <a:rPr lang="en-US" sz="1200" kern="0" dirty="0"/>
              <a:t>BR GAAP) with IFRS</a:t>
            </a:r>
          </a:p>
          <a:p>
            <a:pPr marL="627063" lvl="2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/>
            </a:pPr>
            <a:r>
              <a:rPr lang="en-US" sz="1200" kern="0" dirty="0"/>
              <a:t>Listed </a:t>
            </a:r>
            <a:r>
              <a:rPr lang="en-US" sz="1200" kern="0" dirty="0" smtClean="0"/>
              <a:t>companies, certain </a:t>
            </a:r>
            <a:r>
              <a:rPr lang="en-US" sz="1200" kern="0" dirty="0"/>
              <a:t>regulated financial institutions </a:t>
            </a:r>
            <a:r>
              <a:rPr lang="en-US" sz="1200" kern="0" dirty="0" smtClean="0"/>
              <a:t>now required </a:t>
            </a:r>
            <a:r>
              <a:rPr lang="en-US" sz="1200" kern="0" dirty="0"/>
              <a:t>to </a:t>
            </a:r>
            <a:r>
              <a:rPr lang="en-US" sz="1200" kern="0" dirty="0" smtClean="0"/>
              <a:t>publish </a:t>
            </a:r>
            <a:r>
              <a:rPr lang="en-US" sz="1200" kern="0" dirty="0"/>
              <a:t>consolidated financial statements in accordance </a:t>
            </a:r>
            <a:r>
              <a:rPr lang="en-US" sz="1200" kern="0" dirty="0" smtClean="0"/>
              <a:t>with IFRS</a:t>
            </a:r>
          </a:p>
          <a:p>
            <a:pPr marL="627063" lvl="2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/>
            </a:pPr>
            <a:r>
              <a:rPr lang="en-US" sz="1200" kern="0" dirty="0" smtClean="0"/>
              <a:t>Result of efforts of IASB</a:t>
            </a:r>
            <a:r>
              <a:rPr lang="en-US" sz="1200" kern="0" dirty="0"/>
              <a:t>, CFC, CPC, CVM to eliminate significant differences between BR GAAP and </a:t>
            </a:r>
            <a:r>
              <a:rPr lang="en-US" sz="1200" kern="0" dirty="0" smtClean="0"/>
              <a:t>IFRS; reinforce </a:t>
            </a:r>
            <a:r>
              <a:rPr lang="en-US" sz="1200" kern="0" dirty="0"/>
              <a:t>Brazil´s commitment to achieving BR GAAP and IFRS synergy</a:t>
            </a:r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/>
            </a:pPr>
            <a:r>
              <a:rPr lang="en-US" sz="1400" kern="0" dirty="0"/>
              <a:t>Ramifications to Multi-Nationals</a:t>
            </a:r>
          </a:p>
          <a:p>
            <a:pPr marL="627063" lvl="2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/>
            </a:pPr>
            <a:r>
              <a:rPr lang="en-US" sz="1200" kern="0" dirty="0"/>
              <a:t>Expected to affect all Brazilian legal entities, including Brazilian subsidiaries of U.S. multinational companies, whether or not they are required to publish audited financial statements for statutory reporting purposes</a:t>
            </a:r>
          </a:p>
          <a:p>
            <a:pPr marL="627063" lvl="2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/>
            </a:pPr>
            <a:r>
              <a:rPr lang="en-US" sz="1200" kern="0" dirty="0"/>
              <a:t>Potential challenges include complications that the U.S. parent company may face if the Brazilian subsidiary makes accounting policy decisions unilaterally</a:t>
            </a:r>
            <a:endParaRPr lang="en-US" sz="1200" b="1" kern="0" dirty="0"/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400" b="1" kern="0" dirty="0" smtClean="0"/>
              <a:t>Monetary Exchange</a:t>
            </a:r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/>
            </a:pPr>
            <a:r>
              <a:rPr lang="en-US" sz="1400" kern="0" dirty="0" smtClean="0"/>
              <a:t>Rise against the Dollar since 2003</a:t>
            </a:r>
          </a:p>
          <a:p>
            <a:pPr marL="169863" lvl="1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/>
            </a:pPr>
            <a:r>
              <a:rPr lang="en-US" sz="1400" kern="0" dirty="0" smtClean="0"/>
              <a:t>US </a:t>
            </a:r>
            <a:r>
              <a:rPr lang="en-US" sz="1400" kern="0" dirty="0"/>
              <a:t>Dollar – Brazilian Real Exchange Rate</a:t>
            </a:r>
          </a:p>
          <a:p>
            <a:pPr marL="627063" lvl="2" indent="-168275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/>
            </a:pPr>
            <a:r>
              <a:rPr lang="en-US" sz="1200" kern="0" dirty="0"/>
              <a:t>1 USD = 1.75 </a:t>
            </a:r>
            <a:r>
              <a:rPr lang="en-US" sz="1200" kern="0" dirty="0" smtClean="0"/>
              <a:t>BRL  (keep exchange receipt to change back when you leave)</a:t>
            </a:r>
            <a:endParaRPr lang="en-US" sz="12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530674"/>
            <a:ext cx="8345487" cy="242439"/>
          </a:xfrm>
        </p:spPr>
        <p:txBody>
          <a:bodyPr/>
          <a:lstStyle/>
          <a:p>
            <a:r>
              <a:rPr lang="en-US" dirty="0" smtClean="0"/>
              <a:t>Multi-National Financial Institutions in Brazil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 Consulting Report Template_R1.5_032508">
  <a:themeElements>
    <a:clrScheme name="">
      <a:dk1>
        <a:srgbClr val="000000"/>
      </a:dk1>
      <a:lt1>
        <a:srgbClr val="FFFFFF"/>
      </a:lt1>
      <a:dk2>
        <a:srgbClr val="4066B2"/>
      </a:dk2>
      <a:lt2>
        <a:srgbClr val="009999"/>
      </a:lt2>
      <a:accent1>
        <a:srgbClr val="003399"/>
      </a:accent1>
      <a:accent2>
        <a:srgbClr val="8099CC"/>
      </a:accent2>
      <a:accent3>
        <a:srgbClr val="FFFFFF"/>
      </a:accent3>
      <a:accent4>
        <a:srgbClr val="000000"/>
      </a:accent4>
      <a:accent5>
        <a:srgbClr val="AAADCA"/>
      </a:accent5>
      <a:accent6>
        <a:srgbClr val="738AB9"/>
      </a:accent6>
      <a:hlink>
        <a:srgbClr val="80CCCC"/>
      </a:hlink>
      <a:folHlink>
        <a:srgbClr val="4066B2"/>
      </a:folHlink>
    </a:clrScheme>
    <a:fontScheme name="US Consulting Report Template_R1.5_0325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6000"/>
          </a:lnSpc>
          <a:spcBef>
            <a:spcPct val="50000"/>
          </a:spcBef>
          <a:spcAft>
            <a:spcPct val="0"/>
          </a:spcAft>
          <a:buClrTx/>
          <a:buSzPct val="100000"/>
          <a:buFont typeface="Wingdings 2" pitchFamily="18" charset="2"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6000"/>
          </a:lnSpc>
          <a:spcBef>
            <a:spcPct val="50000"/>
          </a:spcBef>
          <a:spcAft>
            <a:spcPct val="0"/>
          </a:spcAft>
          <a:buClrTx/>
          <a:buSzPct val="100000"/>
          <a:buFont typeface="Wingdings 2" pitchFamily="18" charset="2"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S Consulting Report Template_R1.5_032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 Consulting Report Template_R1.5_0325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8">
        <a:dk1>
          <a:srgbClr val="000000"/>
        </a:dk1>
        <a:lt1>
          <a:srgbClr val="FFFFFF"/>
        </a:lt1>
        <a:dk2>
          <a:srgbClr val="B2CADB"/>
        </a:dk2>
        <a:lt2>
          <a:srgbClr val="1D3A6A"/>
        </a:lt2>
        <a:accent1>
          <a:srgbClr val="DED3B6"/>
        </a:accent1>
        <a:accent2>
          <a:srgbClr val="EAB58E"/>
        </a:accent2>
        <a:accent3>
          <a:srgbClr val="FFFFFF"/>
        </a:accent3>
        <a:accent4>
          <a:srgbClr val="000000"/>
        </a:accent4>
        <a:accent5>
          <a:srgbClr val="ECE6D7"/>
        </a:accent5>
        <a:accent6>
          <a:srgbClr val="D4A480"/>
        </a:accent6>
        <a:hlink>
          <a:srgbClr val="F5DDCB"/>
        </a:hlink>
        <a:folHlink>
          <a:srgbClr val="FEF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9">
        <a:dk1>
          <a:srgbClr val="000000"/>
        </a:dk1>
        <a:lt1>
          <a:srgbClr val="FFFFFF"/>
        </a:lt1>
        <a:dk2>
          <a:srgbClr val="FEF2D2"/>
        </a:dk2>
        <a:lt2>
          <a:srgbClr val="1D3A6A"/>
        </a:lt2>
        <a:accent1>
          <a:srgbClr val="B2CADB"/>
        </a:accent1>
        <a:accent2>
          <a:srgbClr val="DED3B6"/>
        </a:accent2>
        <a:accent3>
          <a:srgbClr val="FFFFFF"/>
        </a:accent3>
        <a:accent4>
          <a:srgbClr val="000000"/>
        </a:accent4>
        <a:accent5>
          <a:srgbClr val="D5E1EA"/>
        </a:accent5>
        <a:accent6>
          <a:srgbClr val="C9BFA5"/>
        </a:accent6>
        <a:hlink>
          <a:srgbClr val="EAB58E"/>
        </a:hlink>
        <a:folHlink>
          <a:srgbClr val="F5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0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9DA5BE"/>
        </a:accent1>
        <a:accent2>
          <a:srgbClr val="85C2FE"/>
        </a:accent2>
        <a:accent3>
          <a:srgbClr val="FFFFFF"/>
        </a:accent3>
        <a:accent4>
          <a:srgbClr val="000000"/>
        </a:accent4>
        <a:accent5>
          <a:srgbClr val="CCCFDB"/>
        </a:accent5>
        <a:accent6>
          <a:srgbClr val="78B0E6"/>
        </a:accent6>
        <a:hlink>
          <a:srgbClr val="AD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1">
        <a:dk1>
          <a:srgbClr val="AFAFAF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959595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2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3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4">
        <a:dk1>
          <a:srgbClr val="000000"/>
        </a:dk1>
        <a:lt1>
          <a:srgbClr val="FFFFFF"/>
        </a:lt1>
        <a:dk2>
          <a:srgbClr val="CCD6EB"/>
        </a:dk2>
        <a:lt2>
          <a:srgbClr val="000066"/>
        </a:lt2>
        <a:accent1>
          <a:srgbClr val="40B3B3"/>
        </a:accent1>
        <a:accent2>
          <a:srgbClr val="B2C1E0"/>
        </a:accent2>
        <a:accent3>
          <a:srgbClr val="FFFFFF"/>
        </a:accent3>
        <a:accent4>
          <a:srgbClr val="000000"/>
        </a:accent4>
        <a:accent5>
          <a:srgbClr val="AFD6D6"/>
        </a:accent5>
        <a:accent6>
          <a:srgbClr val="A1AFCB"/>
        </a:accent6>
        <a:hlink>
          <a:srgbClr val="66C2C2"/>
        </a:hlink>
        <a:folHlink>
          <a:srgbClr val="8CA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5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CC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B9B9"/>
        </a:accent6>
        <a:hlink>
          <a:srgbClr val="8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6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S Consulting Report Template_R1.5_032508">
  <a:themeElements>
    <a:clrScheme name="">
      <a:dk1>
        <a:srgbClr val="000000"/>
      </a:dk1>
      <a:lt1>
        <a:srgbClr val="FFFFFF"/>
      </a:lt1>
      <a:dk2>
        <a:srgbClr val="4066B2"/>
      </a:dk2>
      <a:lt2>
        <a:srgbClr val="009999"/>
      </a:lt2>
      <a:accent1>
        <a:srgbClr val="003399"/>
      </a:accent1>
      <a:accent2>
        <a:srgbClr val="8099CC"/>
      </a:accent2>
      <a:accent3>
        <a:srgbClr val="FFFFFF"/>
      </a:accent3>
      <a:accent4>
        <a:srgbClr val="000000"/>
      </a:accent4>
      <a:accent5>
        <a:srgbClr val="AAADCA"/>
      </a:accent5>
      <a:accent6>
        <a:srgbClr val="738AB9"/>
      </a:accent6>
      <a:hlink>
        <a:srgbClr val="80CCCC"/>
      </a:hlink>
      <a:folHlink>
        <a:srgbClr val="4066B2"/>
      </a:folHlink>
    </a:clrScheme>
    <a:fontScheme name="US Consulting Report Template_R1.5_0325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6000"/>
          </a:lnSpc>
          <a:spcBef>
            <a:spcPct val="50000"/>
          </a:spcBef>
          <a:spcAft>
            <a:spcPct val="0"/>
          </a:spcAft>
          <a:buClrTx/>
          <a:buSzPct val="100000"/>
          <a:buFont typeface="Wingdings 2" pitchFamily="18" charset="2"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6000"/>
          </a:lnSpc>
          <a:spcBef>
            <a:spcPct val="50000"/>
          </a:spcBef>
          <a:spcAft>
            <a:spcPct val="0"/>
          </a:spcAft>
          <a:buClrTx/>
          <a:buSzPct val="100000"/>
          <a:buFont typeface="Wingdings 2" pitchFamily="18" charset="2"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S Consulting Report Template_R1.5_032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 Consulting Report Template_R1.5_0325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8">
        <a:dk1>
          <a:srgbClr val="000000"/>
        </a:dk1>
        <a:lt1>
          <a:srgbClr val="FFFFFF"/>
        </a:lt1>
        <a:dk2>
          <a:srgbClr val="B2CADB"/>
        </a:dk2>
        <a:lt2>
          <a:srgbClr val="1D3A6A"/>
        </a:lt2>
        <a:accent1>
          <a:srgbClr val="DED3B6"/>
        </a:accent1>
        <a:accent2>
          <a:srgbClr val="EAB58E"/>
        </a:accent2>
        <a:accent3>
          <a:srgbClr val="FFFFFF"/>
        </a:accent3>
        <a:accent4>
          <a:srgbClr val="000000"/>
        </a:accent4>
        <a:accent5>
          <a:srgbClr val="ECE6D7"/>
        </a:accent5>
        <a:accent6>
          <a:srgbClr val="D4A480"/>
        </a:accent6>
        <a:hlink>
          <a:srgbClr val="F5DDCB"/>
        </a:hlink>
        <a:folHlink>
          <a:srgbClr val="FEF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9">
        <a:dk1>
          <a:srgbClr val="000000"/>
        </a:dk1>
        <a:lt1>
          <a:srgbClr val="FFFFFF"/>
        </a:lt1>
        <a:dk2>
          <a:srgbClr val="FEF2D2"/>
        </a:dk2>
        <a:lt2>
          <a:srgbClr val="1D3A6A"/>
        </a:lt2>
        <a:accent1>
          <a:srgbClr val="B2CADB"/>
        </a:accent1>
        <a:accent2>
          <a:srgbClr val="DED3B6"/>
        </a:accent2>
        <a:accent3>
          <a:srgbClr val="FFFFFF"/>
        </a:accent3>
        <a:accent4>
          <a:srgbClr val="000000"/>
        </a:accent4>
        <a:accent5>
          <a:srgbClr val="D5E1EA"/>
        </a:accent5>
        <a:accent6>
          <a:srgbClr val="C9BFA5"/>
        </a:accent6>
        <a:hlink>
          <a:srgbClr val="EAB58E"/>
        </a:hlink>
        <a:folHlink>
          <a:srgbClr val="F5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0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9DA5BE"/>
        </a:accent1>
        <a:accent2>
          <a:srgbClr val="85C2FE"/>
        </a:accent2>
        <a:accent3>
          <a:srgbClr val="FFFFFF"/>
        </a:accent3>
        <a:accent4>
          <a:srgbClr val="000000"/>
        </a:accent4>
        <a:accent5>
          <a:srgbClr val="CCCFDB"/>
        </a:accent5>
        <a:accent6>
          <a:srgbClr val="78B0E6"/>
        </a:accent6>
        <a:hlink>
          <a:srgbClr val="AD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1">
        <a:dk1>
          <a:srgbClr val="AFAFAF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959595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2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3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4">
        <a:dk1>
          <a:srgbClr val="000000"/>
        </a:dk1>
        <a:lt1>
          <a:srgbClr val="FFFFFF"/>
        </a:lt1>
        <a:dk2>
          <a:srgbClr val="CCD6EB"/>
        </a:dk2>
        <a:lt2>
          <a:srgbClr val="000066"/>
        </a:lt2>
        <a:accent1>
          <a:srgbClr val="40B3B3"/>
        </a:accent1>
        <a:accent2>
          <a:srgbClr val="B2C1E0"/>
        </a:accent2>
        <a:accent3>
          <a:srgbClr val="FFFFFF"/>
        </a:accent3>
        <a:accent4>
          <a:srgbClr val="000000"/>
        </a:accent4>
        <a:accent5>
          <a:srgbClr val="AFD6D6"/>
        </a:accent5>
        <a:accent6>
          <a:srgbClr val="A1AFCB"/>
        </a:accent6>
        <a:hlink>
          <a:srgbClr val="66C2C2"/>
        </a:hlink>
        <a:folHlink>
          <a:srgbClr val="8CA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5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CC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B9B9"/>
        </a:accent6>
        <a:hlink>
          <a:srgbClr val="8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Report Template_R1.5_032508 16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1298</Words>
  <Application>Microsoft Office PowerPoint</Application>
  <PresentationFormat>On-screen Show (4:3)</PresentationFormat>
  <Paragraphs>209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US Consulting Report Template_R1.5_032508</vt:lpstr>
      <vt:lpstr>1_US Consulting Report Template_R1.5_032508</vt:lpstr>
      <vt:lpstr>Pulse</vt:lpstr>
      <vt:lpstr>PowerPoint Presentation</vt:lpstr>
      <vt:lpstr>Brazilian Multinationals: Positive after the global crisis</vt:lpstr>
      <vt:lpstr>Brazil’s Aerospace Industry</vt:lpstr>
      <vt:lpstr>Aviation Industry Overview</vt:lpstr>
      <vt:lpstr>Textron Profile</vt:lpstr>
      <vt:lpstr>Oil and Gas Industry in Brazil</vt:lpstr>
      <vt:lpstr>Oil and Gas Industry in Brazil</vt:lpstr>
      <vt:lpstr>GE Sponsors 2016 Olympics in Rio de Janeiro</vt:lpstr>
      <vt:lpstr>Multi-National Financial Institutions in Brazil</vt:lpstr>
      <vt:lpstr>Multi-National Financial Institutions in Brazil</vt:lpstr>
      <vt:lpstr>Jeopardy</vt:lpstr>
      <vt:lpstr>$100 Question from  Oil and Gas</vt:lpstr>
      <vt:lpstr>$100 Answer from  Oil and Gas</vt:lpstr>
      <vt:lpstr>$200 Question from  Oil and Gas</vt:lpstr>
      <vt:lpstr>$200 Answer from  Oil and Gas</vt:lpstr>
      <vt:lpstr>$300 Question from  Oil and Gas</vt:lpstr>
      <vt:lpstr>$300 Answer from  Oil and Gas</vt:lpstr>
      <vt:lpstr>$400 Question from  Oil and Gas</vt:lpstr>
      <vt:lpstr>$400 Answer from  Oil and Gas</vt:lpstr>
      <vt:lpstr>$100 Question from  Olympic Growth</vt:lpstr>
      <vt:lpstr>$100 Answer from  Olympic Growth</vt:lpstr>
      <vt:lpstr>$200 Question from  Olympic Growth</vt:lpstr>
      <vt:lpstr>$200 Answer from  Olympic Growth</vt:lpstr>
      <vt:lpstr>$300 Question from  Olympic Growth</vt:lpstr>
      <vt:lpstr>$300 Answer from  Olympic Growth</vt:lpstr>
      <vt:lpstr>$400 Question from  Olympic Growth</vt:lpstr>
      <vt:lpstr>$400 Answer from  Olympic Growth</vt:lpstr>
      <vt:lpstr>$100 Question from  Plane Cents</vt:lpstr>
      <vt:lpstr>$100 Answer from  Plane Cents</vt:lpstr>
      <vt:lpstr>$200 Question from  Plane Cents</vt:lpstr>
      <vt:lpstr>$200 Answer from  Plane Cents</vt:lpstr>
      <vt:lpstr>$300 Question from  Plane Cents</vt:lpstr>
      <vt:lpstr>$300 Answer from  Plane Cents</vt:lpstr>
      <vt:lpstr>$400 Question from  Plane Cents</vt:lpstr>
      <vt:lpstr>$400 Answer from  Plane Cents</vt:lpstr>
      <vt:lpstr>$100 Question from  Language / Trivia</vt:lpstr>
      <vt:lpstr>$100 Answer from  Language / Trivia</vt:lpstr>
      <vt:lpstr>$200 Question from  Language / Trivia</vt:lpstr>
      <vt:lpstr>$200 Answer from  Language / Trivia</vt:lpstr>
      <vt:lpstr>$300 Question from  Language / Trivia</vt:lpstr>
      <vt:lpstr>$300 Answer from  Language / Trivia</vt:lpstr>
      <vt:lpstr>$400 Question from  Language / Trivia</vt:lpstr>
      <vt:lpstr>$400 Answer from  Language / Trivia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lieb.adam</dc:creator>
  <cp:lastModifiedBy>Josh Tinch</cp:lastModifiedBy>
  <cp:revision>86</cp:revision>
  <dcterms:created xsi:type="dcterms:W3CDTF">2011-10-14T03:07:11Z</dcterms:created>
  <dcterms:modified xsi:type="dcterms:W3CDTF">2012-02-01T17:01:24Z</dcterms:modified>
</cp:coreProperties>
</file>